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handoutMasterIdLst>
    <p:handoutMasterId r:id="rId31"/>
  </p:handoutMasterIdLst>
  <p:sldIdLst>
    <p:sldId id="256" r:id="rId2"/>
    <p:sldId id="351" r:id="rId3"/>
    <p:sldId id="350" r:id="rId4"/>
    <p:sldId id="372" r:id="rId5"/>
    <p:sldId id="377" r:id="rId6"/>
    <p:sldId id="355" r:id="rId7"/>
    <p:sldId id="374" r:id="rId8"/>
    <p:sldId id="357" r:id="rId9"/>
    <p:sldId id="379" r:id="rId10"/>
    <p:sldId id="358" r:id="rId11"/>
    <p:sldId id="359" r:id="rId12"/>
    <p:sldId id="380" r:id="rId13"/>
    <p:sldId id="375" r:id="rId14"/>
    <p:sldId id="376" r:id="rId15"/>
    <p:sldId id="363" r:id="rId16"/>
    <p:sldId id="381" r:id="rId17"/>
    <p:sldId id="373" r:id="rId18"/>
    <p:sldId id="366" r:id="rId19"/>
    <p:sldId id="384" r:id="rId20"/>
    <p:sldId id="382" r:id="rId21"/>
    <p:sldId id="368" r:id="rId22"/>
    <p:sldId id="369" r:id="rId23"/>
    <p:sldId id="383" r:id="rId24"/>
    <p:sldId id="385" r:id="rId25"/>
    <p:sldId id="386" r:id="rId26"/>
    <p:sldId id="361" r:id="rId27"/>
    <p:sldId id="364" r:id="rId28"/>
    <p:sldId id="262" r:id="rId29"/>
  </p:sldIdLst>
  <p:sldSz cx="9144000" cy="6858000" type="screen4x3"/>
  <p:notesSz cx="6797675" cy="9926638"/>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enka Jantačová" initials="L.J."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00AF3F"/>
    <a:srgbClr val="DB7D00"/>
    <a:srgbClr val="F9E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66" autoAdjust="0"/>
    <p:restoredTop sz="77487" autoAdjust="0"/>
  </p:normalViewPr>
  <p:slideViewPr>
    <p:cSldViewPr>
      <p:cViewPr>
        <p:scale>
          <a:sx n="75" d="100"/>
          <a:sy n="75" d="100"/>
        </p:scale>
        <p:origin x="-2694" y="-60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90" d="100"/>
          <a:sy n="90" d="100"/>
        </p:scale>
        <p:origin x="-3714" y="-114"/>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A4CBACC-088F-4E21-8909-47E96E166DFC}" type="doc">
      <dgm:prSet loTypeId="urn:microsoft.com/office/officeart/2005/8/layout/venn1" loCatId="relationship" qsTypeId="urn:microsoft.com/office/officeart/2005/8/quickstyle/simple1" qsCatId="simple" csTypeId="urn:microsoft.com/office/officeart/2005/8/colors/accent1_2" csCatId="accent1" phldr="1"/>
      <dgm:spPr/>
    </dgm:pt>
    <dgm:pt modelId="{D0204C6F-238E-46CA-914A-A0E302083DFA}">
      <dgm:prSet phldrT="[Text]"/>
      <dgm:spPr/>
      <dgm:t>
        <a:bodyPr/>
        <a:lstStyle/>
        <a:p>
          <a:r>
            <a:rPr lang="cs-CZ" dirty="0" smtClean="0"/>
            <a:t>Forma a aktivity</a:t>
          </a:r>
          <a:endParaRPr lang="cs-CZ" dirty="0"/>
        </a:p>
      </dgm:t>
    </dgm:pt>
    <dgm:pt modelId="{D01DE561-D725-47F7-BBE8-1D1A4F9BCA4A}" type="parTrans" cxnId="{171BE04D-F4D2-4305-9210-A955E748C336}">
      <dgm:prSet/>
      <dgm:spPr/>
      <dgm:t>
        <a:bodyPr/>
        <a:lstStyle/>
        <a:p>
          <a:endParaRPr lang="cs-CZ"/>
        </a:p>
      </dgm:t>
    </dgm:pt>
    <dgm:pt modelId="{3783E184-BE39-408B-AE3F-6AD9324391C7}" type="sibTrans" cxnId="{171BE04D-F4D2-4305-9210-A955E748C336}">
      <dgm:prSet/>
      <dgm:spPr/>
      <dgm:t>
        <a:bodyPr/>
        <a:lstStyle/>
        <a:p>
          <a:endParaRPr lang="cs-CZ"/>
        </a:p>
      </dgm:t>
    </dgm:pt>
    <dgm:pt modelId="{E67A77D2-61FE-4B63-BE73-A22E7F7880FA}">
      <dgm:prSet phldrT="[Text]"/>
      <dgm:spPr/>
      <dgm:t>
        <a:bodyPr/>
        <a:lstStyle/>
        <a:p>
          <a:r>
            <a:rPr lang="cs-CZ" dirty="0" smtClean="0"/>
            <a:t>Reálné fungování</a:t>
          </a:r>
          <a:endParaRPr lang="cs-CZ" dirty="0"/>
        </a:p>
      </dgm:t>
    </dgm:pt>
    <dgm:pt modelId="{B1DA44AA-4059-4604-9B91-533D9705EAD5}" type="parTrans" cxnId="{8C86E6DD-8A42-4838-B6CF-18A1907B7ADB}">
      <dgm:prSet/>
      <dgm:spPr/>
      <dgm:t>
        <a:bodyPr/>
        <a:lstStyle/>
        <a:p>
          <a:endParaRPr lang="cs-CZ"/>
        </a:p>
      </dgm:t>
    </dgm:pt>
    <dgm:pt modelId="{69FA98A0-961B-4E06-AAFF-BFDE2CA0C425}" type="sibTrans" cxnId="{8C86E6DD-8A42-4838-B6CF-18A1907B7ADB}">
      <dgm:prSet/>
      <dgm:spPr/>
      <dgm:t>
        <a:bodyPr/>
        <a:lstStyle/>
        <a:p>
          <a:endParaRPr lang="cs-CZ"/>
        </a:p>
      </dgm:t>
    </dgm:pt>
    <dgm:pt modelId="{0B8FBA70-22C1-45F8-BE9E-045F44EE7655}">
      <dgm:prSet/>
      <dgm:spPr/>
      <dgm:t>
        <a:bodyPr/>
        <a:lstStyle/>
        <a:p>
          <a:r>
            <a:rPr lang="cs-CZ" dirty="0" smtClean="0"/>
            <a:t>Slabá a silná místa </a:t>
          </a:r>
          <a:endParaRPr lang="cs-CZ" dirty="0"/>
        </a:p>
      </dgm:t>
    </dgm:pt>
    <dgm:pt modelId="{1124B99D-5DFC-4FAE-8138-6D428C0E35FA}" type="parTrans" cxnId="{E169244E-1F12-47BA-8C25-F747A863868B}">
      <dgm:prSet/>
      <dgm:spPr/>
      <dgm:t>
        <a:bodyPr/>
        <a:lstStyle/>
        <a:p>
          <a:endParaRPr lang="cs-CZ"/>
        </a:p>
      </dgm:t>
    </dgm:pt>
    <dgm:pt modelId="{5F839C6A-25D3-4776-8DC2-FEA3E8D710D6}" type="sibTrans" cxnId="{E169244E-1F12-47BA-8C25-F747A863868B}">
      <dgm:prSet/>
      <dgm:spPr/>
      <dgm:t>
        <a:bodyPr/>
        <a:lstStyle/>
        <a:p>
          <a:endParaRPr lang="cs-CZ"/>
        </a:p>
      </dgm:t>
    </dgm:pt>
    <dgm:pt modelId="{CFA62AEA-B472-4E0F-B1C8-DD33B608B0A9}" type="pres">
      <dgm:prSet presAssocID="{7A4CBACC-088F-4E21-8909-47E96E166DFC}" presName="compositeShape" presStyleCnt="0">
        <dgm:presLayoutVars>
          <dgm:chMax val="7"/>
          <dgm:dir/>
          <dgm:resizeHandles val="exact"/>
        </dgm:presLayoutVars>
      </dgm:prSet>
      <dgm:spPr/>
    </dgm:pt>
    <dgm:pt modelId="{0839FA3B-1B0B-4318-88BC-197DD4780BFD}" type="pres">
      <dgm:prSet presAssocID="{D0204C6F-238E-46CA-914A-A0E302083DFA}" presName="circ1" presStyleLbl="vennNode1" presStyleIdx="0" presStyleCnt="3"/>
      <dgm:spPr/>
      <dgm:t>
        <a:bodyPr/>
        <a:lstStyle/>
        <a:p>
          <a:endParaRPr lang="cs-CZ"/>
        </a:p>
      </dgm:t>
    </dgm:pt>
    <dgm:pt modelId="{87B3B1FF-A0FE-4248-BD22-0213F68A8678}" type="pres">
      <dgm:prSet presAssocID="{D0204C6F-238E-46CA-914A-A0E302083DFA}" presName="circ1Tx" presStyleLbl="revTx" presStyleIdx="0" presStyleCnt="0">
        <dgm:presLayoutVars>
          <dgm:chMax val="0"/>
          <dgm:chPref val="0"/>
          <dgm:bulletEnabled val="1"/>
        </dgm:presLayoutVars>
      </dgm:prSet>
      <dgm:spPr/>
      <dgm:t>
        <a:bodyPr/>
        <a:lstStyle/>
        <a:p>
          <a:endParaRPr lang="cs-CZ"/>
        </a:p>
      </dgm:t>
    </dgm:pt>
    <dgm:pt modelId="{F771FAF6-3D97-433C-A6F9-1E3ED5946A19}" type="pres">
      <dgm:prSet presAssocID="{E67A77D2-61FE-4B63-BE73-A22E7F7880FA}" presName="circ2" presStyleLbl="vennNode1" presStyleIdx="1" presStyleCnt="3"/>
      <dgm:spPr/>
      <dgm:t>
        <a:bodyPr/>
        <a:lstStyle/>
        <a:p>
          <a:endParaRPr lang="cs-CZ"/>
        </a:p>
      </dgm:t>
    </dgm:pt>
    <dgm:pt modelId="{08D10D27-1CD7-42FA-9970-F4B6DC7B8893}" type="pres">
      <dgm:prSet presAssocID="{E67A77D2-61FE-4B63-BE73-A22E7F7880FA}" presName="circ2Tx" presStyleLbl="revTx" presStyleIdx="0" presStyleCnt="0">
        <dgm:presLayoutVars>
          <dgm:chMax val="0"/>
          <dgm:chPref val="0"/>
          <dgm:bulletEnabled val="1"/>
        </dgm:presLayoutVars>
      </dgm:prSet>
      <dgm:spPr/>
      <dgm:t>
        <a:bodyPr/>
        <a:lstStyle/>
        <a:p>
          <a:endParaRPr lang="cs-CZ"/>
        </a:p>
      </dgm:t>
    </dgm:pt>
    <dgm:pt modelId="{13115F2E-871E-4192-A16D-4FBD597603A5}" type="pres">
      <dgm:prSet presAssocID="{0B8FBA70-22C1-45F8-BE9E-045F44EE7655}" presName="circ3" presStyleLbl="vennNode1" presStyleIdx="2" presStyleCnt="3"/>
      <dgm:spPr/>
      <dgm:t>
        <a:bodyPr/>
        <a:lstStyle/>
        <a:p>
          <a:endParaRPr lang="cs-CZ"/>
        </a:p>
      </dgm:t>
    </dgm:pt>
    <dgm:pt modelId="{34FA6D61-8175-4E76-A7DA-20D614A908DB}" type="pres">
      <dgm:prSet presAssocID="{0B8FBA70-22C1-45F8-BE9E-045F44EE7655}" presName="circ3Tx" presStyleLbl="revTx" presStyleIdx="0" presStyleCnt="0">
        <dgm:presLayoutVars>
          <dgm:chMax val="0"/>
          <dgm:chPref val="0"/>
          <dgm:bulletEnabled val="1"/>
        </dgm:presLayoutVars>
      </dgm:prSet>
      <dgm:spPr/>
      <dgm:t>
        <a:bodyPr/>
        <a:lstStyle/>
        <a:p>
          <a:endParaRPr lang="cs-CZ"/>
        </a:p>
      </dgm:t>
    </dgm:pt>
  </dgm:ptLst>
  <dgm:cxnLst>
    <dgm:cxn modelId="{8C86E6DD-8A42-4838-B6CF-18A1907B7ADB}" srcId="{7A4CBACC-088F-4E21-8909-47E96E166DFC}" destId="{E67A77D2-61FE-4B63-BE73-A22E7F7880FA}" srcOrd="1" destOrd="0" parTransId="{B1DA44AA-4059-4604-9B91-533D9705EAD5}" sibTransId="{69FA98A0-961B-4E06-AAFF-BFDE2CA0C425}"/>
    <dgm:cxn modelId="{171BE04D-F4D2-4305-9210-A955E748C336}" srcId="{7A4CBACC-088F-4E21-8909-47E96E166DFC}" destId="{D0204C6F-238E-46CA-914A-A0E302083DFA}" srcOrd="0" destOrd="0" parTransId="{D01DE561-D725-47F7-BBE8-1D1A4F9BCA4A}" sibTransId="{3783E184-BE39-408B-AE3F-6AD9324391C7}"/>
    <dgm:cxn modelId="{E169244E-1F12-47BA-8C25-F747A863868B}" srcId="{7A4CBACC-088F-4E21-8909-47E96E166DFC}" destId="{0B8FBA70-22C1-45F8-BE9E-045F44EE7655}" srcOrd="2" destOrd="0" parTransId="{1124B99D-5DFC-4FAE-8138-6D428C0E35FA}" sibTransId="{5F839C6A-25D3-4776-8DC2-FEA3E8D710D6}"/>
    <dgm:cxn modelId="{6D22F108-AE93-4E82-B0AC-0CD40553A776}" type="presOf" srcId="{D0204C6F-238E-46CA-914A-A0E302083DFA}" destId="{0839FA3B-1B0B-4318-88BC-197DD4780BFD}" srcOrd="1" destOrd="0" presId="urn:microsoft.com/office/officeart/2005/8/layout/venn1"/>
    <dgm:cxn modelId="{28D0F99B-B66A-44B4-8416-395F9F3C7CE0}" type="presOf" srcId="{D0204C6F-238E-46CA-914A-A0E302083DFA}" destId="{87B3B1FF-A0FE-4248-BD22-0213F68A8678}" srcOrd="0" destOrd="0" presId="urn:microsoft.com/office/officeart/2005/8/layout/venn1"/>
    <dgm:cxn modelId="{47F03C8C-7350-4DAB-AD1B-90D42114C7F1}" type="presOf" srcId="{7A4CBACC-088F-4E21-8909-47E96E166DFC}" destId="{CFA62AEA-B472-4E0F-B1C8-DD33B608B0A9}" srcOrd="0" destOrd="0" presId="urn:microsoft.com/office/officeart/2005/8/layout/venn1"/>
    <dgm:cxn modelId="{9D4A01BB-8225-4D56-AC93-AC3DEF3C9D11}" type="presOf" srcId="{0B8FBA70-22C1-45F8-BE9E-045F44EE7655}" destId="{34FA6D61-8175-4E76-A7DA-20D614A908DB}" srcOrd="0" destOrd="0" presId="urn:microsoft.com/office/officeart/2005/8/layout/venn1"/>
    <dgm:cxn modelId="{D3CEFA9C-AD62-4498-AA41-6D2A1EB3AC77}" type="presOf" srcId="{E67A77D2-61FE-4B63-BE73-A22E7F7880FA}" destId="{F771FAF6-3D97-433C-A6F9-1E3ED5946A19}" srcOrd="1" destOrd="0" presId="urn:microsoft.com/office/officeart/2005/8/layout/venn1"/>
    <dgm:cxn modelId="{F26189E9-F537-426C-BD77-8240527C2863}" type="presOf" srcId="{E67A77D2-61FE-4B63-BE73-A22E7F7880FA}" destId="{08D10D27-1CD7-42FA-9970-F4B6DC7B8893}" srcOrd="0" destOrd="0" presId="urn:microsoft.com/office/officeart/2005/8/layout/venn1"/>
    <dgm:cxn modelId="{9ACFC91B-591F-428B-ADFF-D85FBDF36453}" type="presOf" srcId="{0B8FBA70-22C1-45F8-BE9E-045F44EE7655}" destId="{13115F2E-871E-4192-A16D-4FBD597603A5}" srcOrd="1" destOrd="0" presId="urn:microsoft.com/office/officeart/2005/8/layout/venn1"/>
    <dgm:cxn modelId="{8304A6A3-4AA0-419E-8F5D-88C96C197F7C}" type="presParOf" srcId="{CFA62AEA-B472-4E0F-B1C8-DD33B608B0A9}" destId="{0839FA3B-1B0B-4318-88BC-197DD4780BFD}" srcOrd="0" destOrd="0" presId="urn:microsoft.com/office/officeart/2005/8/layout/venn1"/>
    <dgm:cxn modelId="{098E8D3B-7225-431C-A9F2-007EF2FE4C36}" type="presParOf" srcId="{CFA62AEA-B472-4E0F-B1C8-DD33B608B0A9}" destId="{87B3B1FF-A0FE-4248-BD22-0213F68A8678}" srcOrd="1" destOrd="0" presId="urn:microsoft.com/office/officeart/2005/8/layout/venn1"/>
    <dgm:cxn modelId="{950E59B5-CFB4-4441-B53B-ACB936AE7925}" type="presParOf" srcId="{CFA62AEA-B472-4E0F-B1C8-DD33B608B0A9}" destId="{F771FAF6-3D97-433C-A6F9-1E3ED5946A19}" srcOrd="2" destOrd="0" presId="urn:microsoft.com/office/officeart/2005/8/layout/venn1"/>
    <dgm:cxn modelId="{CEE3303D-7558-4584-A826-35C63E764E4B}" type="presParOf" srcId="{CFA62AEA-B472-4E0F-B1C8-DD33B608B0A9}" destId="{08D10D27-1CD7-42FA-9970-F4B6DC7B8893}" srcOrd="3" destOrd="0" presId="urn:microsoft.com/office/officeart/2005/8/layout/venn1"/>
    <dgm:cxn modelId="{ED616B00-7DE1-466A-8CFD-4C0EFEFBDB0C}" type="presParOf" srcId="{CFA62AEA-B472-4E0F-B1C8-DD33B608B0A9}" destId="{13115F2E-871E-4192-A16D-4FBD597603A5}" srcOrd="4" destOrd="0" presId="urn:microsoft.com/office/officeart/2005/8/layout/venn1"/>
    <dgm:cxn modelId="{CB754C4B-F04B-4C6B-ADF3-6CBCB2578971}" type="presParOf" srcId="{CFA62AEA-B472-4E0F-B1C8-DD33B608B0A9}" destId="{34FA6D61-8175-4E76-A7DA-20D614A908DB}"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465C39F-110A-4DA4-B751-F91A1A6FB6DA}"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cs-CZ"/>
        </a:p>
      </dgm:t>
    </dgm:pt>
    <dgm:pt modelId="{C1256541-B429-4350-9F22-0EFDAC6A1110}">
      <dgm:prSet phldrT="[Text]" custT="1"/>
      <dgm:spPr/>
      <dgm:t>
        <a:bodyPr/>
        <a:lstStyle/>
        <a:p>
          <a:r>
            <a:rPr lang="cs-CZ" sz="1800" dirty="0" smtClean="0"/>
            <a:t>Přípravná fáze</a:t>
          </a:r>
          <a:endParaRPr lang="cs-CZ" sz="1800" dirty="0"/>
        </a:p>
      </dgm:t>
    </dgm:pt>
    <dgm:pt modelId="{79498EA3-4206-4406-B1A2-439B4BFB88A2}" type="parTrans" cxnId="{03DCB87A-384E-46FB-9C4D-FD40D7927C83}">
      <dgm:prSet/>
      <dgm:spPr/>
      <dgm:t>
        <a:bodyPr/>
        <a:lstStyle/>
        <a:p>
          <a:endParaRPr lang="cs-CZ"/>
        </a:p>
      </dgm:t>
    </dgm:pt>
    <dgm:pt modelId="{DFDBF717-7B01-46A1-A35C-74B15279477B}" type="sibTrans" cxnId="{03DCB87A-384E-46FB-9C4D-FD40D7927C83}">
      <dgm:prSet/>
      <dgm:spPr/>
      <dgm:t>
        <a:bodyPr/>
        <a:lstStyle/>
        <a:p>
          <a:endParaRPr lang="cs-CZ"/>
        </a:p>
      </dgm:t>
    </dgm:pt>
    <dgm:pt modelId="{20B8EE7A-9F2D-4ABF-9768-12328C49C483}">
      <dgm:prSet phldrT="[Text]"/>
      <dgm:spPr/>
      <dgm:t>
        <a:bodyPr/>
        <a:lstStyle/>
        <a:p>
          <a:r>
            <a:rPr lang="cs-CZ" dirty="0" err="1" smtClean="0"/>
            <a:t>Desk</a:t>
          </a:r>
          <a:r>
            <a:rPr lang="cs-CZ" dirty="0" smtClean="0"/>
            <a:t> </a:t>
          </a:r>
          <a:r>
            <a:rPr lang="cs-CZ" dirty="0" err="1" smtClean="0"/>
            <a:t>research</a:t>
          </a:r>
          <a:endParaRPr lang="cs-CZ" dirty="0"/>
        </a:p>
      </dgm:t>
    </dgm:pt>
    <dgm:pt modelId="{7DC74558-1695-4141-8321-A03BFD2C767B}" type="parTrans" cxnId="{30991712-C374-48BD-8713-52CF124F5D6F}">
      <dgm:prSet/>
      <dgm:spPr/>
      <dgm:t>
        <a:bodyPr/>
        <a:lstStyle/>
        <a:p>
          <a:endParaRPr lang="cs-CZ"/>
        </a:p>
      </dgm:t>
    </dgm:pt>
    <dgm:pt modelId="{246F3D85-C79E-48BE-8BBA-22410EC22BF9}" type="sibTrans" cxnId="{30991712-C374-48BD-8713-52CF124F5D6F}">
      <dgm:prSet/>
      <dgm:spPr/>
      <dgm:t>
        <a:bodyPr/>
        <a:lstStyle/>
        <a:p>
          <a:endParaRPr lang="cs-CZ"/>
        </a:p>
      </dgm:t>
    </dgm:pt>
    <dgm:pt modelId="{6BE17D4C-37E3-495F-916B-481F6CC33D8D}">
      <dgm:prSet phldrT="[Text]" custT="1"/>
      <dgm:spPr/>
      <dgm:t>
        <a:bodyPr/>
        <a:lstStyle/>
        <a:p>
          <a:r>
            <a:rPr lang="cs-CZ" sz="1800" dirty="0" smtClean="0"/>
            <a:t>Sběr</a:t>
          </a:r>
          <a:r>
            <a:rPr lang="cs-CZ" sz="1600" dirty="0" smtClean="0"/>
            <a:t> </a:t>
          </a:r>
          <a:r>
            <a:rPr lang="cs-CZ" sz="1800" dirty="0" smtClean="0"/>
            <a:t>dat</a:t>
          </a:r>
          <a:endParaRPr lang="cs-CZ" sz="1800" dirty="0"/>
        </a:p>
      </dgm:t>
    </dgm:pt>
    <dgm:pt modelId="{91ACF83E-A66F-42E4-8DDB-5FEACCD36B0C}" type="parTrans" cxnId="{4AD8B7BC-056C-4AB2-90C2-B8823C99784D}">
      <dgm:prSet/>
      <dgm:spPr/>
      <dgm:t>
        <a:bodyPr/>
        <a:lstStyle/>
        <a:p>
          <a:endParaRPr lang="cs-CZ"/>
        </a:p>
      </dgm:t>
    </dgm:pt>
    <dgm:pt modelId="{B586AF5B-0A67-4124-BE4F-E5F54FA8B184}" type="sibTrans" cxnId="{4AD8B7BC-056C-4AB2-90C2-B8823C99784D}">
      <dgm:prSet/>
      <dgm:spPr/>
      <dgm:t>
        <a:bodyPr/>
        <a:lstStyle/>
        <a:p>
          <a:endParaRPr lang="cs-CZ"/>
        </a:p>
      </dgm:t>
    </dgm:pt>
    <dgm:pt modelId="{F67FA704-F520-4962-BFA2-DA48FB775F04}">
      <dgm:prSet phldrT="[Text]"/>
      <dgm:spPr/>
      <dgm:t>
        <a:bodyPr/>
        <a:lstStyle/>
        <a:p>
          <a:r>
            <a:rPr lang="cs-CZ" dirty="0" smtClean="0"/>
            <a:t>12 rozhovorů s ŘO (celkem 44 osob)</a:t>
          </a:r>
          <a:endParaRPr lang="cs-CZ" dirty="0"/>
        </a:p>
      </dgm:t>
    </dgm:pt>
    <dgm:pt modelId="{532B5DAF-AEAE-432B-98A9-A801A1C2558B}" type="parTrans" cxnId="{016C341C-E28A-4C4A-BCBC-CA19D919CE23}">
      <dgm:prSet/>
      <dgm:spPr/>
      <dgm:t>
        <a:bodyPr/>
        <a:lstStyle/>
        <a:p>
          <a:endParaRPr lang="cs-CZ"/>
        </a:p>
      </dgm:t>
    </dgm:pt>
    <dgm:pt modelId="{0EFB6EB7-629F-40B0-A6D1-82CFD44AE436}" type="sibTrans" cxnId="{016C341C-E28A-4C4A-BCBC-CA19D919CE23}">
      <dgm:prSet/>
      <dgm:spPr/>
      <dgm:t>
        <a:bodyPr/>
        <a:lstStyle/>
        <a:p>
          <a:endParaRPr lang="cs-CZ"/>
        </a:p>
      </dgm:t>
    </dgm:pt>
    <dgm:pt modelId="{9604ADF0-D6B0-441D-BD6A-751446486B12}">
      <dgm:prSet phldrT="[Text]" custT="1"/>
      <dgm:spPr/>
      <dgm:t>
        <a:bodyPr/>
        <a:lstStyle/>
        <a:p>
          <a:r>
            <a:rPr lang="cs-CZ" sz="1800" dirty="0" smtClean="0"/>
            <a:t>Závěrečná</a:t>
          </a:r>
          <a:r>
            <a:rPr lang="cs-CZ" sz="1600" dirty="0" smtClean="0"/>
            <a:t> </a:t>
          </a:r>
          <a:r>
            <a:rPr lang="cs-CZ" sz="1800" dirty="0" smtClean="0"/>
            <a:t>fáze</a:t>
          </a:r>
          <a:endParaRPr lang="cs-CZ" sz="1800" dirty="0"/>
        </a:p>
      </dgm:t>
    </dgm:pt>
    <dgm:pt modelId="{F4691665-AA19-42B3-A70D-32A8D722E305}" type="parTrans" cxnId="{45E46366-92FE-43FD-8ADE-2904928B87C6}">
      <dgm:prSet/>
      <dgm:spPr/>
      <dgm:t>
        <a:bodyPr/>
        <a:lstStyle/>
        <a:p>
          <a:endParaRPr lang="cs-CZ"/>
        </a:p>
      </dgm:t>
    </dgm:pt>
    <dgm:pt modelId="{4C99C427-1DB2-4E39-B799-5801C5B3D593}" type="sibTrans" cxnId="{45E46366-92FE-43FD-8ADE-2904928B87C6}">
      <dgm:prSet/>
      <dgm:spPr/>
      <dgm:t>
        <a:bodyPr/>
        <a:lstStyle/>
        <a:p>
          <a:endParaRPr lang="cs-CZ"/>
        </a:p>
      </dgm:t>
    </dgm:pt>
    <dgm:pt modelId="{BD560BC2-54FE-4EFA-A43C-068B2B5570EB}">
      <dgm:prSet phldrT="[Text]"/>
      <dgm:spPr/>
      <dgm:t>
        <a:bodyPr/>
        <a:lstStyle/>
        <a:p>
          <a:r>
            <a:rPr lang="cs-CZ" dirty="0" smtClean="0"/>
            <a:t>Analýza dat</a:t>
          </a:r>
          <a:endParaRPr lang="cs-CZ" dirty="0"/>
        </a:p>
      </dgm:t>
    </dgm:pt>
    <dgm:pt modelId="{7D5FD908-4782-410D-B7FD-F57A9F7AE370}" type="parTrans" cxnId="{7E49B52B-D51C-4250-9100-83F652F92853}">
      <dgm:prSet/>
      <dgm:spPr/>
      <dgm:t>
        <a:bodyPr/>
        <a:lstStyle/>
        <a:p>
          <a:endParaRPr lang="cs-CZ"/>
        </a:p>
      </dgm:t>
    </dgm:pt>
    <dgm:pt modelId="{64986FAB-B474-4165-9F7C-18A6BBC7F5E2}" type="sibTrans" cxnId="{7E49B52B-D51C-4250-9100-83F652F92853}">
      <dgm:prSet/>
      <dgm:spPr/>
      <dgm:t>
        <a:bodyPr/>
        <a:lstStyle/>
        <a:p>
          <a:endParaRPr lang="cs-CZ"/>
        </a:p>
      </dgm:t>
    </dgm:pt>
    <dgm:pt modelId="{D9EF157A-5C1B-46D2-A3DF-D6F631EE3481}">
      <dgm:prSet/>
      <dgm:spPr/>
      <dgm:t>
        <a:bodyPr/>
        <a:lstStyle/>
        <a:p>
          <a:r>
            <a:rPr lang="cs-CZ" dirty="0" smtClean="0"/>
            <a:t>Rozhovory s tvůrci metodik, FS s NOK</a:t>
          </a:r>
          <a:endParaRPr lang="cs-CZ" dirty="0"/>
        </a:p>
      </dgm:t>
    </dgm:pt>
    <dgm:pt modelId="{B4133390-507C-46FC-8A63-B47860D1F49B}" type="parTrans" cxnId="{539106E7-FE47-4112-B86B-C185CE86ABC0}">
      <dgm:prSet/>
      <dgm:spPr/>
      <dgm:t>
        <a:bodyPr/>
        <a:lstStyle/>
        <a:p>
          <a:endParaRPr lang="cs-CZ"/>
        </a:p>
      </dgm:t>
    </dgm:pt>
    <dgm:pt modelId="{EA8F39E1-BFE7-4651-8263-530D2AD05127}" type="sibTrans" cxnId="{539106E7-FE47-4112-B86B-C185CE86ABC0}">
      <dgm:prSet/>
      <dgm:spPr/>
      <dgm:t>
        <a:bodyPr/>
        <a:lstStyle/>
        <a:p>
          <a:endParaRPr lang="cs-CZ"/>
        </a:p>
      </dgm:t>
    </dgm:pt>
    <dgm:pt modelId="{46ADB310-821F-497E-B112-E5DD3A267654}">
      <dgm:prSet/>
      <dgm:spPr/>
      <dgm:t>
        <a:bodyPr/>
        <a:lstStyle/>
        <a:p>
          <a:r>
            <a:rPr lang="cs-CZ" dirty="0" smtClean="0"/>
            <a:t>5 FS s partnery (celkem 32 zástupců partnerů)</a:t>
          </a:r>
          <a:endParaRPr lang="cs-CZ" dirty="0"/>
        </a:p>
      </dgm:t>
    </dgm:pt>
    <dgm:pt modelId="{BDD762EE-EC1C-4F38-8D73-7AFAAD04BE5F}" type="parTrans" cxnId="{585CA95A-6545-4DEF-B476-9F6D8EABE8E2}">
      <dgm:prSet/>
      <dgm:spPr/>
      <dgm:t>
        <a:bodyPr/>
        <a:lstStyle/>
        <a:p>
          <a:endParaRPr lang="cs-CZ"/>
        </a:p>
      </dgm:t>
    </dgm:pt>
    <dgm:pt modelId="{AE400583-F982-4115-B680-42DA66715818}" type="sibTrans" cxnId="{585CA95A-6545-4DEF-B476-9F6D8EABE8E2}">
      <dgm:prSet/>
      <dgm:spPr/>
      <dgm:t>
        <a:bodyPr/>
        <a:lstStyle/>
        <a:p>
          <a:endParaRPr lang="cs-CZ"/>
        </a:p>
      </dgm:t>
    </dgm:pt>
    <dgm:pt modelId="{5FD1B29D-CAF3-4697-9B2F-8775DBA5B32B}">
      <dgm:prSet/>
      <dgm:spPr/>
      <dgm:t>
        <a:bodyPr/>
        <a:lstStyle/>
        <a:p>
          <a:r>
            <a:rPr lang="cs-CZ" dirty="0" smtClean="0"/>
            <a:t>Dotazníkové šetření – partneři i ŘO</a:t>
          </a:r>
          <a:endParaRPr lang="cs-CZ" dirty="0"/>
        </a:p>
      </dgm:t>
    </dgm:pt>
    <dgm:pt modelId="{25DF1807-C7DF-439C-A44F-B9D3B18122A6}" type="parTrans" cxnId="{7880525F-FA16-47D8-A2B1-CB9E5A705019}">
      <dgm:prSet/>
      <dgm:spPr/>
      <dgm:t>
        <a:bodyPr/>
        <a:lstStyle/>
        <a:p>
          <a:endParaRPr lang="cs-CZ"/>
        </a:p>
      </dgm:t>
    </dgm:pt>
    <dgm:pt modelId="{F2F92563-5573-48CB-9684-D00E8E1435BE}" type="sibTrans" cxnId="{7880525F-FA16-47D8-A2B1-CB9E5A705019}">
      <dgm:prSet/>
      <dgm:spPr/>
      <dgm:t>
        <a:bodyPr/>
        <a:lstStyle/>
        <a:p>
          <a:endParaRPr lang="cs-CZ"/>
        </a:p>
      </dgm:t>
    </dgm:pt>
    <dgm:pt modelId="{738A6BC0-15A6-4845-8CD0-7D95CB2D4CF8}">
      <dgm:prSet phldrT="[Text]"/>
      <dgm:spPr/>
      <dgm:t>
        <a:bodyPr/>
        <a:lstStyle/>
        <a:p>
          <a:r>
            <a:rPr lang="cs-CZ" dirty="0" smtClean="0"/>
            <a:t>Diseminace závěrů </a:t>
          </a:r>
          <a:endParaRPr lang="cs-CZ" dirty="0"/>
        </a:p>
      </dgm:t>
    </dgm:pt>
    <dgm:pt modelId="{82CD705B-CF05-45F3-B113-A0FD05C4E634}" type="parTrans" cxnId="{5866DF13-8992-4A9E-8FDE-2C5A271CC568}">
      <dgm:prSet/>
      <dgm:spPr/>
      <dgm:t>
        <a:bodyPr/>
        <a:lstStyle/>
        <a:p>
          <a:endParaRPr lang="cs-CZ"/>
        </a:p>
      </dgm:t>
    </dgm:pt>
    <dgm:pt modelId="{D4BE3EB8-D81C-4190-9BD7-F3D2D1C6E1C2}" type="sibTrans" cxnId="{5866DF13-8992-4A9E-8FDE-2C5A271CC568}">
      <dgm:prSet/>
      <dgm:spPr/>
      <dgm:t>
        <a:bodyPr/>
        <a:lstStyle/>
        <a:p>
          <a:endParaRPr lang="cs-CZ"/>
        </a:p>
      </dgm:t>
    </dgm:pt>
    <dgm:pt modelId="{572A5578-40AD-440D-AFD7-52B0C93EBA6D}" type="pres">
      <dgm:prSet presAssocID="{D465C39F-110A-4DA4-B751-F91A1A6FB6DA}" presName="linearFlow" presStyleCnt="0">
        <dgm:presLayoutVars>
          <dgm:dir/>
          <dgm:animLvl val="lvl"/>
          <dgm:resizeHandles val="exact"/>
        </dgm:presLayoutVars>
      </dgm:prSet>
      <dgm:spPr/>
      <dgm:t>
        <a:bodyPr/>
        <a:lstStyle/>
        <a:p>
          <a:endParaRPr lang="cs-CZ"/>
        </a:p>
      </dgm:t>
    </dgm:pt>
    <dgm:pt modelId="{5B8AB657-026A-4D1C-B2B6-ECF0FCFCBDE7}" type="pres">
      <dgm:prSet presAssocID="{C1256541-B429-4350-9F22-0EFDAC6A1110}" presName="composite" presStyleCnt="0"/>
      <dgm:spPr/>
    </dgm:pt>
    <dgm:pt modelId="{F0293A25-C0C9-4C34-AD49-84129DCC35D8}" type="pres">
      <dgm:prSet presAssocID="{C1256541-B429-4350-9F22-0EFDAC6A1110}" presName="parentText" presStyleLbl="alignNode1" presStyleIdx="0" presStyleCnt="3" custScaleX="120128">
        <dgm:presLayoutVars>
          <dgm:chMax val="1"/>
          <dgm:bulletEnabled val="1"/>
        </dgm:presLayoutVars>
      </dgm:prSet>
      <dgm:spPr/>
      <dgm:t>
        <a:bodyPr/>
        <a:lstStyle/>
        <a:p>
          <a:endParaRPr lang="cs-CZ"/>
        </a:p>
      </dgm:t>
    </dgm:pt>
    <dgm:pt modelId="{4FF2A0C8-EB32-4196-8958-D071C843DCAC}" type="pres">
      <dgm:prSet presAssocID="{C1256541-B429-4350-9F22-0EFDAC6A1110}" presName="descendantText" presStyleLbl="alignAcc1" presStyleIdx="0" presStyleCnt="3" custScaleX="95553" custLinFactNeighborX="-1361" custLinFactNeighborY="-381">
        <dgm:presLayoutVars>
          <dgm:bulletEnabled val="1"/>
        </dgm:presLayoutVars>
      </dgm:prSet>
      <dgm:spPr/>
      <dgm:t>
        <a:bodyPr/>
        <a:lstStyle/>
        <a:p>
          <a:endParaRPr lang="cs-CZ"/>
        </a:p>
      </dgm:t>
    </dgm:pt>
    <dgm:pt modelId="{23DF66D1-620B-41E3-93B4-B9D20F8D9316}" type="pres">
      <dgm:prSet presAssocID="{DFDBF717-7B01-46A1-A35C-74B15279477B}" presName="sp" presStyleCnt="0"/>
      <dgm:spPr/>
    </dgm:pt>
    <dgm:pt modelId="{7817EA7A-346D-4039-BC84-F7EA4E1D8928}" type="pres">
      <dgm:prSet presAssocID="{6BE17D4C-37E3-495F-916B-481F6CC33D8D}" presName="composite" presStyleCnt="0"/>
      <dgm:spPr/>
    </dgm:pt>
    <dgm:pt modelId="{3E62B133-ABD7-49B1-BFF6-EA429341BCA7}" type="pres">
      <dgm:prSet presAssocID="{6BE17D4C-37E3-495F-916B-481F6CC33D8D}" presName="parentText" presStyleLbl="alignNode1" presStyleIdx="1" presStyleCnt="3" custScaleX="113755">
        <dgm:presLayoutVars>
          <dgm:chMax val="1"/>
          <dgm:bulletEnabled val="1"/>
        </dgm:presLayoutVars>
      </dgm:prSet>
      <dgm:spPr/>
      <dgm:t>
        <a:bodyPr/>
        <a:lstStyle/>
        <a:p>
          <a:endParaRPr lang="cs-CZ"/>
        </a:p>
      </dgm:t>
    </dgm:pt>
    <dgm:pt modelId="{1EC95DC8-A8A1-43EC-91C9-1C2BFB643B78}" type="pres">
      <dgm:prSet presAssocID="{6BE17D4C-37E3-495F-916B-481F6CC33D8D}" presName="descendantText" presStyleLbl="alignAcc1" presStyleIdx="1" presStyleCnt="3" custScaleX="97091">
        <dgm:presLayoutVars>
          <dgm:bulletEnabled val="1"/>
        </dgm:presLayoutVars>
      </dgm:prSet>
      <dgm:spPr/>
      <dgm:t>
        <a:bodyPr/>
        <a:lstStyle/>
        <a:p>
          <a:endParaRPr lang="cs-CZ"/>
        </a:p>
      </dgm:t>
    </dgm:pt>
    <dgm:pt modelId="{8B2E33AD-49D4-468E-9F85-DC1D3E79EEB3}" type="pres">
      <dgm:prSet presAssocID="{B586AF5B-0A67-4124-BE4F-E5F54FA8B184}" presName="sp" presStyleCnt="0"/>
      <dgm:spPr/>
    </dgm:pt>
    <dgm:pt modelId="{266AA6D4-85D5-4702-98E6-5D46BC2225F6}" type="pres">
      <dgm:prSet presAssocID="{9604ADF0-D6B0-441D-BD6A-751446486B12}" presName="composite" presStyleCnt="0"/>
      <dgm:spPr/>
    </dgm:pt>
    <dgm:pt modelId="{C4723217-00D2-40E4-977B-C2EAC0A7DD36}" type="pres">
      <dgm:prSet presAssocID="{9604ADF0-D6B0-441D-BD6A-751446486B12}" presName="parentText" presStyleLbl="alignNode1" presStyleIdx="2" presStyleCnt="3" custScaleX="116941" custLinFactNeighborX="-884" custLinFactNeighborY="3981">
        <dgm:presLayoutVars>
          <dgm:chMax val="1"/>
          <dgm:bulletEnabled val="1"/>
        </dgm:presLayoutVars>
      </dgm:prSet>
      <dgm:spPr/>
      <dgm:t>
        <a:bodyPr/>
        <a:lstStyle/>
        <a:p>
          <a:endParaRPr lang="cs-CZ"/>
        </a:p>
      </dgm:t>
    </dgm:pt>
    <dgm:pt modelId="{90A71360-8A01-48F2-8E88-0B8400BE127F}" type="pres">
      <dgm:prSet presAssocID="{9604ADF0-D6B0-441D-BD6A-751446486B12}" presName="descendantText" presStyleLbl="alignAcc1" presStyleIdx="2" presStyleCnt="3" custScaleX="97027" custLinFactNeighborX="-393" custLinFactNeighborY="-1282">
        <dgm:presLayoutVars>
          <dgm:bulletEnabled val="1"/>
        </dgm:presLayoutVars>
      </dgm:prSet>
      <dgm:spPr/>
      <dgm:t>
        <a:bodyPr/>
        <a:lstStyle/>
        <a:p>
          <a:endParaRPr lang="cs-CZ"/>
        </a:p>
      </dgm:t>
    </dgm:pt>
  </dgm:ptLst>
  <dgm:cxnLst>
    <dgm:cxn modelId="{46CA3472-322E-43F9-9AB8-00D971C173E6}" type="presOf" srcId="{20B8EE7A-9F2D-4ABF-9768-12328C49C483}" destId="{4FF2A0C8-EB32-4196-8958-D071C843DCAC}" srcOrd="0" destOrd="0" presId="urn:microsoft.com/office/officeart/2005/8/layout/chevron2"/>
    <dgm:cxn modelId="{4405AE91-6D3A-4678-B2AE-34DF34436B5A}" type="presOf" srcId="{9604ADF0-D6B0-441D-BD6A-751446486B12}" destId="{C4723217-00D2-40E4-977B-C2EAC0A7DD36}" srcOrd="0" destOrd="0" presId="urn:microsoft.com/office/officeart/2005/8/layout/chevron2"/>
    <dgm:cxn modelId="{016C341C-E28A-4C4A-BCBC-CA19D919CE23}" srcId="{6BE17D4C-37E3-495F-916B-481F6CC33D8D}" destId="{F67FA704-F520-4962-BFA2-DA48FB775F04}" srcOrd="0" destOrd="0" parTransId="{532B5DAF-AEAE-432B-98A9-A801A1C2558B}" sibTransId="{0EFB6EB7-629F-40B0-A6D1-82CFD44AE436}"/>
    <dgm:cxn modelId="{539106E7-FE47-4112-B86B-C185CE86ABC0}" srcId="{C1256541-B429-4350-9F22-0EFDAC6A1110}" destId="{D9EF157A-5C1B-46D2-A3DF-D6F631EE3481}" srcOrd="1" destOrd="0" parTransId="{B4133390-507C-46FC-8A63-B47860D1F49B}" sibTransId="{EA8F39E1-BFE7-4651-8263-530D2AD05127}"/>
    <dgm:cxn modelId="{45E46366-92FE-43FD-8ADE-2904928B87C6}" srcId="{D465C39F-110A-4DA4-B751-F91A1A6FB6DA}" destId="{9604ADF0-D6B0-441D-BD6A-751446486B12}" srcOrd="2" destOrd="0" parTransId="{F4691665-AA19-42B3-A70D-32A8D722E305}" sibTransId="{4C99C427-1DB2-4E39-B799-5801C5B3D593}"/>
    <dgm:cxn modelId="{4AD8B7BC-056C-4AB2-90C2-B8823C99784D}" srcId="{D465C39F-110A-4DA4-B751-F91A1A6FB6DA}" destId="{6BE17D4C-37E3-495F-916B-481F6CC33D8D}" srcOrd="1" destOrd="0" parTransId="{91ACF83E-A66F-42E4-8DDB-5FEACCD36B0C}" sibTransId="{B586AF5B-0A67-4124-BE4F-E5F54FA8B184}"/>
    <dgm:cxn modelId="{5866DF13-8992-4A9E-8FDE-2C5A271CC568}" srcId="{9604ADF0-D6B0-441D-BD6A-751446486B12}" destId="{738A6BC0-15A6-4845-8CD0-7D95CB2D4CF8}" srcOrd="1" destOrd="0" parTransId="{82CD705B-CF05-45F3-B113-A0FD05C4E634}" sibTransId="{D4BE3EB8-D81C-4190-9BD7-F3D2D1C6E1C2}"/>
    <dgm:cxn modelId="{03DCB87A-384E-46FB-9C4D-FD40D7927C83}" srcId="{D465C39F-110A-4DA4-B751-F91A1A6FB6DA}" destId="{C1256541-B429-4350-9F22-0EFDAC6A1110}" srcOrd="0" destOrd="0" parTransId="{79498EA3-4206-4406-B1A2-439B4BFB88A2}" sibTransId="{DFDBF717-7B01-46A1-A35C-74B15279477B}"/>
    <dgm:cxn modelId="{FD60D9F0-9565-433D-9FF2-EEF7A6AB5B8D}" type="presOf" srcId="{5FD1B29D-CAF3-4697-9B2F-8775DBA5B32B}" destId="{1EC95DC8-A8A1-43EC-91C9-1C2BFB643B78}" srcOrd="0" destOrd="2" presId="urn:microsoft.com/office/officeart/2005/8/layout/chevron2"/>
    <dgm:cxn modelId="{585CA95A-6545-4DEF-B476-9F6D8EABE8E2}" srcId="{6BE17D4C-37E3-495F-916B-481F6CC33D8D}" destId="{46ADB310-821F-497E-B112-E5DD3A267654}" srcOrd="1" destOrd="0" parTransId="{BDD762EE-EC1C-4F38-8D73-7AFAAD04BE5F}" sibTransId="{AE400583-F982-4115-B680-42DA66715818}"/>
    <dgm:cxn modelId="{F1168BF8-AFB6-4E5B-87E3-E763502A3A3E}" type="presOf" srcId="{BD560BC2-54FE-4EFA-A43C-068B2B5570EB}" destId="{90A71360-8A01-48F2-8E88-0B8400BE127F}" srcOrd="0" destOrd="0" presId="urn:microsoft.com/office/officeart/2005/8/layout/chevron2"/>
    <dgm:cxn modelId="{30991712-C374-48BD-8713-52CF124F5D6F}" srcId="{C1256541-B429-4350-9F22-0EFDAC6A1110}" destId="{20B8EE7A-9F2D-4ABF-9768-12328C49C483}" srcOrd="0" destOrd="0" parTransId="{7DC74558-1695-4141-8321-A03BFD2C767B}" sibTransId="{246F3D85-C79E-48BE-8BBA-22410EC22BF9}"/>
    <dgm:cxn modelId="{A5B285D6-1663-40CD-A2F2-542351B2D65A}" type="presOf" srcId="{C1256541-B429-4350-9F22-0EFDAC6A1110}" destId="{F0293A25-C0C9-4C34-AD49-84129DCC35D8}" srcOrd="0" destOrd="0" presId="urn:microsoft.com/office/officeart/2005/8/layout/chevron2"/>
    <dgm:cxn modelId="{7C4E26B7-816D-479F-BA90-B1E722490CBB}" type="presOf" srcId="{F67FA704-F520-4962-BFA2-DA48FB775F04}" destId="{1EC95DC8-A8A1-43EC-91C9-1C2BFB643B78}" srcOrd="0" destOrd="0" presId="urn:microsoft.com/office/officeart/2005/8/layout/chevron2"/>
    <dgm:cxn modelId="{3BD9F552-4F7D-432D-9250-FAD2821970A0}" type="presOf" srcId="{738A6BC0-15A6-4845-8CD0-7D95CB2D4CF8}" destId="{90A71360-8A01-48F2-8E88-0B8400BE127F}" srcOrd="0" destOrd="1" presId="urn:microsoft.com/office/officeart/2005/8/layout/chevron2"/>
    <dgm:cxn modelId="{6D5B63E0-987C-4E49-B1AE-98E958178DBD}" type="presOf" srcId="{6BE17D4C-37E3-495F-916B-481F6CC33D8D}" destId="{3E62B133-ABD7-49B1-BFF6-EA429341BCA7}" srcOrd="0" destOrd="0" presId="urn:microsoft.com/office/officeart/2005/8/layout/chevron2"/>
    <dgm:cxn modelId="{3A205497-2CA7-4286-87AE-1D137A930D63}" type="presOf" srcId="{D9EF157A-5C1B-46D2-A3DF-D6F631EE3481}" destId="{4FF2A0C8-EB32-4196-8958-D071C843DCAC}" srcOrd="0" destOrd="1" presId="urn:microsoft.com/office/officeart/2005/8/layout/chevron2"/>
    <dgm:cxn modelId="{7555095B-28A1-48A7-BE15-2AD824CAB0D0}" type="presOf" srcId="{D465C39F-110A-4DA4-B751-F91A1A6FB6DA}" destId="{572A5578-40AD-440D-AFD7-52B0C93EBA6D}" srcOrd="0" destOrd="0" presId="urn:microsoft.com/office/officeart/2005/8/layout/chevron2"/>
    <dgm:cxn modelId="{7E49B52B-D51C-4250-9100-83F652F92853}" srcId="{9604ADF0-D6B0-441D-BD6A-751446486B12}" destId="{BD560BC2-54FE-4EFA-A43C-068B2B5570EB}" srcOrd="0" destOrd="0" parTransId="{7D5FD908-4782-410D-B7FD-F57A9F7AE370}" sibTransId="{64986FAB-B474-4165-9F7C-18A6BBC7F5E2}"/>
    <dgm:cxn modelId="{3AB77EC4-7403-491B-A610-982E355C473F}" type="presOf" srcId="{46ADB310-821F-497E-B112-E5DD3A267654}" destId="{1EC95DC8-A8A1-43EC-91C9-1C2BFB643B78}" srcOrd="0" destOrd="1" presId="urn:microsoft.com/office/officeart/2005/8/layout/chevron2"/>
    <dgm:cxn modelId="{7880525F-FA16-47D8-A2B1-CB9E5A705019}" srcId="{6BE17D4C-37E3-495F-916B-481F6CC33D8D}" destId="{5FD1B29D-CAF3-4697-9B2F-8775DBA5B32B}" srcOrd="2" destOrd="0" parTransId="{25DF1807-C7DF-439C-A44F-B9D3B18122A6}" sibTransId="{F2F92563-5573-48CB-9684-D00E8E1435BE}"/>
    <dgm:cxn modelId="{D9E16890-F4D5-49CF-A73F-1324F4589CCC}" type="presParOf" srcId="{572A5578-40AD-440D-AFD7-52B0C93EBA6D}" destId="{5B8AB657-026A-4D1C-B2B6-ECF0FCFCBDE7}" srcOrd="0" destOrd="0" presId="urn:microsoft.com/office/officeart/2005/8/layout/chevron2"/>
    <dgm:cxn modelId="{CD8FB686-B86D-4DE5-97A4-32C52392AC87}" type="presParOf" srcId="{5B8AB657-026A-4D1C-B2B6-ECF0FCFCBDE7}" destId="{F0293A25-C0C9-4C34-AD49-84129DCC35D8}" srcOrd="0" destOrd="0" presId="urn:microsoft.com/office/officeart/2005/8/layout/chevron2"/>
    <dgm:cxn modelId="{A89106F7-336B-4D74-B3B9-CF6250D7D981}" type="presParOf" srcId="{5B8AB657-026A-4D1C-B2B6-ECF0FCFCBDE7}" destId="{4FF2A0C8-EB32-4196-8958-D071C843DCAC}" srcOrd="1" destOrd="0" presId="urn:microsoft.com/office/officeart/2005/8/layout/chevron2"/>
    <dgm:cxn modelId="{1211FD17-7EEF-4949-AF65-83A9110F4F53}" type="presParOf" srcId="{572A5578-40AD-440D-AFD7-52B0C93EBA6D}" destId="{23DF66D1-620B-41E3-93B4-B9D20F8D9316}" srcOrd="1" destOrd="0" presId="urn:microsoft.com/office/officeart/2005/8/layout/chevron2"/>
    <dgm:cxn modelId="{889061D9-E578-4DD3-8066-CBE5745FA5C0}" type="presParOf" srcId="{572A5578-40AD-440D-AFD7-52B0C93EBA6D}" destId="{7817EA7A-346D-4039-BC84-F7EA4E1D8928}" srcOrd="2" destOrd="0" presId="urn:microsoft.com/office/officeart/2005/8/layout/chevron2"/>
    <dgm:cxn modelId="{8C83F023-2105-45BA-96ED-A9DEFF1E5777}" type="presParOf" srcId="{7817EA7A-346D-4039-BC84-F7EA4E1D8928}" destId="{3E62B133-ABD7-49B1-BFF6-EA429341BCA7}" srcOrd="0" destOrd="0" presId="urn:microsoft.com/office/officeart/2005/8/layout/chevron2"/>
    <dgm:cxn modelId="{D9CE2946-CB5F-4585-89D1-B8BE5EB1E965}" type="presParOf" srcId="{7817EA7A-346D-4039-BC84-F7EA4E1D8928}" destId="{1EC95DC8-A8A1-43EC-91C9-1C2BFB643B78}" srcOrd="1" destOrd="0" presId="urn:microsoft.com/office/officeart/2005/8/layout/chevron2"/>
    <dgm:cxn modelId="{9669B96B-8BAE-4E6F-A5CC-19EADFEF8390}" type="presParOf" srcId="{572A5578-40AD-440D-AFD7-52B0C93EBA6D}" destId="{8B2E33AD-49D4-468E-9F85-DC1D3E79EEB3}" srcOrd="3" destOrd="0" presId="urn:microsoft.com/office/officeart/2005/8/layout/chevron2"/>
    <dgm:cxn modelId="{A22FC3E5-A93B-4069-A133-C9D257C902F0}" type="presParOf" srcId="{572A5578-40AD-440D-AFD7-52B0C93EBA6D}" destId="{266AA6D4-85D5-4702-98E6-5D46BC2225F6}" srcOrd="4" destOrd="0" presId="urn:microsoft.com/office/officeart/2005/8/layout/chevron2"/>
    <dgm:cxn modelId="{7D380267-FB36-4EFF-881F-AAD43F32E80C}" type="presParOf" srcId="{266AA6D4-85D5-4702-98E6-5D46BC2225F6}" destId="{C4723217-00D2-40E4-977B-C2EAC0A7DD36}" srcOrd="0" destOrd="0" presId="urn:microsoft.com/office/officeart/2005/8/layout/chevron2"/>
    <dgm:cxn modelId="{84F1AD79-3E00-474F-B7F2-F3EC5E3E2384}" type="presParOf" srcId="{266AA6D4-85D5-4702-98E6-5D46BC2225F6}" destId="{90A71360-8A01-48F2-8E88-0B8400BE127F}"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1A8CBF8-04C7-4652-8F89-CD773A925214}"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cs-CZ"/>
        </a:p>
      </dgm:t>
    </dgm:pt>
    <dgm:pt modelId="{CE705A68-B555-42BB-A483-212DD34905C2}">
      <dgm:prSet phldrT="[Text]"/>
      <dgm:spPr>
        <a:solidFill>
          <a:schemeClr val="accent1">
            <a:lumMod val="50000"/>
          </a:schemeClr>
        </a:solidFill>
      </dgm:spPr>
      <dgm:t>
        <a:bodyPr/>
        <a:lstStyle/>
        <a:p>
          <a:r>
            <a:rPr lang="cs-CZ" b="1" dirty="0" smtClean="0">
              <a:solidFill>
                <a:schemeClr val="bg1"/>
              </a:solidFill>
            </a:rPr>
            <a:t>PROCESNÍ</a:t>
          </a:r>
          <a:endParaRPr lang="cs-CZ" dirty="0">
            <a:solidFill>
              <a:schemeClr val="bg1"/>
            </a:solidFill>
          </a:endParaRPr>
        </a:p>
      </dgm:t>
    </dgm:pt>
    <dgm:pt modelId="{AF3C7437-CC98-4A32-BA3D-BE8CB4C641D7}" type="parTrans" cxnId="{C239CAEF-8A33-4A63-BA9E-DB0DF327052D}">
      <dgm:prSet/>
      <dgm:spPr/>
      <dgm:t>
        <a:bodyPr/>
        <a:lstStyle/>
        <a:p>
          <a:endParaRPr lang="cs-CZ"/>
        </a:p>
      </dgm:t>
    </dgm:pt>
    <dgm:pt modelId="{43BA892F-4848-4D89-A71D-A69C609CD5F3}" type="sibTrans" cxnId="{C239CAEF-8A33-4A63-BA9E-DB0DF327052D}">
      <dgm:prSet/>
      <dgm:spPr/>
      <dgm:t>
        <a:bodyPr/>
        <a:lstStyle/>
        <a:p>
          <a:endParaRPr lang="cs-CZ"/>
        </a:p>
      </dgm:t>
    </dgm:pt>
    <dgm:pt modelId="{A079D9CD-486A-4F4C-84DF-3ED4E38751A3}">
      <dgm:prSet phldrT="[Text]" custT="1"/>
      <dgm:spPr>
        <a:solidFill>
          <a:schemeClr val="bg1">
            <a:lumMod val="50000"/>
          </a:schemeClr>
        </a:solidFill>
      </dgm:spPr>
      <dgm:t>
        <a:bodyPr/>
        <a:lstStyle/>
        <a:p>
          <a:endParaRPr lang="cs-CZ" sz="1400" b="1" dirty="0" smtClean="0">
            <a:solidFill>
              <a:schemeClr val="accent1"/>
            </a:solidFill>
          </a:endParaRPr>
        </a:p>
        <a:p>
          <a:r>
            <a:rPr lang="cs-CZ" sz="1400" b="1" dirty="0" smtClean="0">
              <a:solidFill>
                <a:schemeClr val="tx2"/>
              </a:solidFill>
            </a:rPr>
            <a:t>STAV S/K VAZEB</a:t>
          </a:r>
        </a:p>
        <a:p>
          <a:r>
            <a:rPr lang="cs-CZ" sz="900" b="1" u="sng" dirty="0" smtClean="0">
              <a:solidFill>
                <a:schemeClr val="tx1"/>
              </a:solidFill>
            </a:rPr>
            <a:t>Zdroj dat:</a:t>
          </a:r>
          <a:r>
            <a:rPr lang="cs-CZ" sz="900" dirty="0" smtClean="0">
              <a:solidFill>
                <a:schemeClr val="tx1"/>
              </a:solidFill>
            </a:rPr>
            <a:t> MS2014+ (Harmonogram výzev, SRP, Přehled plnění S/K)</a:t>
          </a:r>
          <a:endParaRPr lang="cs-CZ" sz="900" dirty="0">
            <a:solidFill>
              <a:schemeClr val="tx1"/>
            </a:solidFill>
          </a:endParaRPr>
        </a:p>
      </dgm:t>
    </dgm:pt>
    <dgm:pt modelId="{935D4F33-9199-4CB6-ACFC-631E07D3CEC7}" type="parTrans" cxnId="{4A820904-E855-41E0-B719-72134631FCFA}">
      <dgm:prSet/>
      <dgm:spPr/>
      <dgm:t>
        <a:bodyPr/>
        <a:lstStyle/>
        <a:p>
          <a:endParaRPr lang="cs-CZ"/>
        </a:p>
      </dgm:t>
    </dgm:pt>
    <dgm:pt modelId="{3BA5AA77-FFCE-4927-A8F3-7008B9B60C58}" type="sibTrans" cxnId="{4A820904-E855-41E0-B719-72134631FCFA}">
      <dgm:prSet/>
      <dgm:spPr/>
      <dgm:t>
        <a:bodyPr/>
        <a:lstStyle/>
        <a:p>
          <a:endParaRPr lang="cs-CZ"/>
        </a:p>
      </dgm:t>
    </dgm:pt>
    <dgm:pt modelId="{4C600294-F74C-4C20-B95F-ACC51B2CD3EB}">
      <dgm:prSet phldrT="[Text]" custT="1"/>
      <dgm:spPr>
        <a:solidFill>
          <a:schemeClr val="accent1">
            <a:lumMod val="40000"/>
            <a:lumOff val="60000"/>
          </a:schemeClr>
        </a:solidFill>
      </dgm:spPr>
      <dgm:t>
        <a:bodyPr/>
        <a:lstStyle/>
        <a:p>
          <a:endParaRPr lang="cs-CZ" sz="1400" b="1" dirty="0" smtClean="0">
            <a:solidFill>
              <a:schemeClr val="accent1"/>
            </a:solidFill>
          </a:endParaRPr>
        </a:p>
        <a:p>
          <a:r>
            <a:rPr lang="cs-CZ" sz="1400" b="1" dirty="0" smtClean="0">
              <a:solidFill>
                <a:schemeClr val="tx2"/>
              </a:solidFill>
            </a:rPr>
            <a:t>MECHANISMY KOORDINACE</a:t>
          </a:r>
        </a:p>
        <a:p>
          <a:r>
            <a:rPr lang="cs-CZ" sz="900" b="1" u="sng" dirty="0" smtClean="0">
              <a:solidFill>
                <a:schemeClr val="tx1"/>
              </a:solidFill>
            </a:rPr>
            <a:t>Zdroj dat:</a:t>
          </a:r>
          <a:r>
            <a:rPr lang="cs-CZ" sz="900" dirty="0" smtClean="0">
              <a:solidFill>
                <a:schemeClr val="tx1"/>
              </a:solidFill>
            </a:rPr>
            <a:t> MS2014+; rozhovory se zástupci ŘO; vazba na evaluaci platforem a </a:t>
          </a:r>
          <a:r>
            <a:rPr lang="cs-CZ" sz="900" dirty="0" err="1" smtClean="0">
              <a:solidFill>
                <a:schemeClr val="tx1"/>
              </a:solidFill>
            </a:rPr>
            <a:t>intg</a:t>
          </a:r>
          <a:r>
            <a:rPr lang="cs-CZ" sz="900" dirty="0" smtClean="0">
              <a:solidFill>
                <a:schemeClr val="tx1"/>
              </a:solidFill>
            </a:rPr>
            <a:t>. nástrojů</a:t>
          </a:r>
          <a:endParaRPr lang="cs-CZ" sz="900" b="1" dirty="0">
            <a:solidFill>
              <a:schemeClr val="tx1"/>
            </a:solidFill>
          </a:endParaRPr>
        </a:p>
      </dgm:t>
    </dgm:pt>
    <dgm:pt modelId="{3267F4D0-952D-4C5C-B856-129CE771A319}" type="parTrans" cxnId="{1E7EED1C-CB29-424F-ABDF-94A6B534C165}">
      <dgm:prSet/>
      <dgm:spPr/>
      <dgm:t>
        <a:bodyPr/>
        <a:lstStyle/>
        <a:p>
          <a:endParaRPr lang="cs-CZ"/>
        </a:p>
      </dgm:t>
    </dgm:pt>
    <dgm:pt modelId="{7F074BD4-DDDC-4CBD-8073-F320B1261514}" type="sibTrans" cxnId="{1E7EED1C-CB29-424F-ABDF-94A6B534C165}">
      <dgm:prSet/>
      <dgm:spPr/>
      <dgm:t>
        <a:bodyPr/>
        <a:lstStyle/>
        <a:p>
          <a:endParaRPr lang="cs-CZ"/>
        </a:p>
      </dgm:t>
    </dgm:pt>
    <dgm:pt modelId="{FCCBE2DE-501F-4D8E-A40F-44658FFE4523}">
      <dgm:prSet phldrT="[Text]" custT="1"/>
      <dgm:spPr>
        <a:solidFill>
          <a:schemeClr val="accent4">
            <a:lumMod val="40000"/>
            <a:lumOff val="60000"/>
          </a:schemeClr>
        </a:solidFill>
      </dgm:spPr>
      <dgm:t>
        <a:bodyPr/>
        <a:lstStyle/>
        <a:p>
          <a:r>
            <a:rPr lang="cs-CZ" sz="1400" b="1" dirty="0" smtClean="0">
              <a:solidFill>
                <a:schemeClr val="accent1"/>
              </a:solidFill>
            </a:rPr>
            <a:t> </a:t>
          </a:r>
          <a:r>
            <a:rPr lang="cs-CZ" sz="1400" b="1" dirty="0" smtClean="0">
              <a:solidFill>
                <a:schemeClr val="tx2"/>
              </a:solidFill>
            </a:rPr>
            <a:t>METODICKÉ NASTVENÍ</a:t>
          </a:r>
        </a:p>
        <a:p>
          <a:r>
            <a:rPr lang="cs-CZ" sz="900" b="1" u="sng" dirty="0" smtClean="0">
              <a:solidFill>
                <a:schemeClr val="tx1"/>
              </a:solidFill>
            </a:rPr>
            <a:t>Zdroj dat:</a:t>
          </a:r>
          <a:r>
            <a:rPr lang="cs-CZ" sz="900" dirty="0" smtClean="0">
              <a:solidFill>
                <a:schemeClr val="tx1"/>
              </a:solidFill>
            </a:rPr>
            <a:t> rozhovory se zástupci ŘO</a:t>
          </a:r>
          <a:endParaRPr lang="cs-CZ" sz="900" b="1" dirty="0" smtClean="0">
            <a:solidFill>
              <a:schemeClr val="tx1"/>
            </a:solidFill>
          </a:endParaRPr>
        </a:p>
        <a:p>
          <a:endParaRPr lang="cs-CZ" sz="1400" b="1" dirty="0">
            <a:solidFill>
              <a:schemeClr val="accent1"/>
            </a:solidFill>
          </a:endParaRPr>
        </a:p>
      </dgm:t>
    </dgm:pt>
    <dgm:pt modelId="{09A5BF88-E04F-4739-9EDB-B25DCE30FE21}" type="parTrans" cxnId="{4500A9B4-5300-4E3A-85F7-610B68AA2F3C}">
      <dgm:prSet/>
      <dgm:spPr/>
      <dgm:t>
        <a:bodyPr/>
        <a:lstStyle/>
        <a:p>
          <a:endParaRPr lang="cs-CZ"/>
        </a:p>
      </dgm:t>
    </dgm:pt>
    <dgm:pt modelId="{979BABF9-AD54-4DE7-B2C7-B82E335056C4}" type="sibTrans" cxnId="{4500A9B4-5300-4E3A-85F7-610B68AA2F3C}">
      <dgm:prSet/>
      <dgm:spPr/>
      <dgm:t>
        <a:bodyPr/>
        <a:lstStyle/>
        <a:p>
          <a:endParaRPr lang="cs-CZ"/>
        </a:p>
      </dgm:t>
    </dgm:pt>
    <dgm:pt modelId="{7A238D83-8184-478A-B315-21BBC8D4E7D4}">
      <dgm:prSet custT="1"/>
      <dgm:spPr>
        <a:solidFill>
          <a:schemeClr val="accent3">
            <a:lumMod val="75000"/>
          </a:schemeClr>
        </a:solidFill>
      </dgm:spPr>
      <dgm:t>
        <a:bodyPr/>
        <a:lstStyle/>
        <a:p>
          <a:r>
            <a:rPr lang="cs-CZ" sz="1400" b="1" dirty="0" smtClean="0">
              <a:solidFill>
                <a:schemeClr val="tx2"/>
              </a:solidFill>
            </a:rPr>
            <a:t>IMPLEMENTACE S/K VAZEB</a:t>
          </a:r>
        </a:p>
        <a:p>
          <a:r>
            <a:rPr lang="cs-CZ" sz="900" b="1" u="sng" dirty="0" smtClean="0">
              <a:solidFill>
                <a:schemeClr val="tx1"/>
              </a:solidFill>
            </a:rPr>
            <a:t>Zdroj dat:</a:t>
          </a:r>
          <a:r>
            <a:rPr lang="cs-CZ" sz="900" dirty="0" smtClean="0">
              <a:solidFill>
                <a:schemeClr val="tx1"/>
              </a:solidFill>
            </a:rPr>
            <a:t> rozhovory se zástupci ŘO</a:t>
          </a:r>
          <a:endParaRPr lang="cs-CZ" sz="900" b="1" dirty="0">
            <a:solidFill>
              <a:schemeClr val="accent1"/>
            </a:solidFill>
          </a:endParaRPr>
        </a:p>
      </dgm:t>
    </dgm:pt>
    <dgm:pt modelId="{0A9291AF-DB60-4BCE-B901-02724145DB3A}" type="parTrans" cxnId="{AABF3DF8-99D9-4D2D-93F0-4BAD6CBFDCE7}">
      <dgm:prSet/>
      <dgm:spPr/>
      <dgm:t>
        <a:bodyPr/>
        <a:lstStyle/>
        <a:p>
          <a:endParaRPr lang="cs-CZ"/>
        </a:p>
      </dgm:t>
    </dgm:pt>
    <dgm:pt modelId="{B3686968-873A-48C9-81B0-7D0EFE16282B}" type="sibTrans" cxnId="{AABF3DF8-99D9-4D2D-93F0-4BAD6CBFDCE7}">
      <dgm:prSet/>
      <dgm:spPr/>
      <dgm:t>
        <a:bodyPr/>
        <a:lstStyle/>
        <a:p>
          <a:endParaRPr lang="cs-CZ"/>
        </a:p>
      </dgm:t>
    </dgm:pt>
    <dgm:pt modelId="{FA3C89EA-F34B-45A4-800C-115B3BE45B76}" type="pres">
      <dgm:prSet presAssocID="{F1A8CBF8-04C7-4652-8F89-CD773A925214}" presName="diagram" presStyleCnt="0">
        <dgm:presLayoutVars>
          <dgm:chMax val="1"/>
          <dgm:dir/>
          <dgm:animLvl val="ctr"/>
          <dgm:resizeHandles val="exact"/>
        </dgm:presLayoutVars>
      </dgm:prSet>
      <dgm:spPr/>
      <dgm:t>
        <a:bodyPr/>
        <a:lstStyle/>
        <a:p>
          <a:endParaRPr lang="cs-CZ"/>
        </a:p>
      </dgm:t>
    </dgm:pt>
    <dgm:pt modelId="{AFA7AA0C-98D6-4D77-9C2B-92AF5224F954}" type="pres">
      <dgm:prSet presAssocID="{F1A8CBF8-04C7-4652-8F89-CD773A925214}" presName="matrix" presStyleCnt="0"/>
      <dgm:spPr/>
    </dgm:pt>
    <dgm:pt modelId="{34D139F8-4061-4CB9-B426-8E1B399A639F}" type="pres">
      <dgm:prSet presAssocID="{F1A8CBF8-04C7-4652-8F89-CD773A925214}" presName="tile1" presStyleLbl="node1" presStyleIdx="0" presStyleCnt="4" custLinFactNeighborX="-22932" custLinFactNeighborY="-39751"/>
      <dgm:spPr/>
      <dgm:t>
        <a:bodyPr/>
        <a:lstStyle/>
        <a:p>
          <a:endParaRPr lang="cs-CZ"/>
        </a:p>
      </dgm:t>
    </dgm:pt>
    <dgm:pt modelId="{B5FBEE8A-C6E0-4DED-94DC-C7D396E5A64B}" type="pres">
      <dgm:prSet presAssocID="{F1A8CBF8-04C7-4652-8F89-CD773A925214}" presName="tile1text" presStyleLbl="node1" presStyleIdx="0" presStyleCnt="4">
        <dgm:presLayoutVars>
          <dgm:chMax val="0"/>
          <dgm:chPref val="0"/>
          <dgm:bulletEnabled val="1"/>
        </dgm:presLayoutVars>
      </dgm:prSet>
      <dgm:spPr/>
      <dgm:t>
        <a:bodyPr/>
        <a:lstStyle/>
        <a:p>
          <a:endParaRPr lang="cs-CZ"/>
        </a:p>
      </dgm:t>
    </dgm:pt>
    <dgm:pt modelId="{20E8C7B4-9148-49C1-933B-5C9532182394}" type="pres">
      <dgm:prSet presAssocID="{F1A8CBF8-04C7-4652-8F89-CD773A925214}" presName="tile2" presStyleLbl="node1" presStyleIdx="1" presStyleCnt="4" custLinFactNeighborX="-628" custLinFactNeighborY="-5679"/>
      <dgm:spPr/>
      <dgm:t>
        <a:bodyPr/>
        <a:lstStyle/>
        <a:p>
          <a:endParaRPr lang="cs-CZ"/>
        </a:p>
      </dgm:t>
    </dgm:pt>
    <dgm:pt modelId="{408572BA-7460-4514-AE3B-CE5BFB581657}" type="pres">
      <dgm:prSet presAssocID="{F1A8CBF8-04C7-4652-8F89-CD773A925214}" presName="tile2text" presStyleLbl="node1" presStyleIdx="1" presStyleCnt="4">
        <dgm:presLayoutVars>
          <dgm:chMax val="0"/>
          <dgm:chPref val="0"/>
          <dgm:bulletEnabled val="1"/>
        </dgm:presLayoutVars>
      </dgm:prSet>
      <dgm:spPr/>
      <dgm:t>
        <a:bodyPr/>
        <a:lstStyle/>
        <a:p>
          <a:endParaRPr lang="cs-CZ"/>
        </a:p>
      </dgm:t>
    </dgm:pt>
    <dgm:pt modelId="{4A62DBCD-2445-4B2B-8954-15FFF18816F0}" type="pres">
      <dgm:prSet presAssocID="{F1A8CBF8-04C7-4652-8F89-CD773A925214}" presName="tile3" presStyleLbl="node1" presStyleIdx="2" presStyleCnt="4"/>
      <dgm:spPr/>
      <dgm:t>
        <a:bodyPr/>
        <a:lstStyle/>
        <a:p>
          <a:endParaRPr lang="cs-CZ"/>
        </a:p>
      </dgm:t>
    </dgm:pt>
    <dgm:pt modelId="{ACDC66F7-23D4-4143-872D-82B6431ED0A2}" type="pres">
      <dgm:prSet presAssocID="{F1A8CBF8-04C7-4652-8F89-CD773A925214}" presName="tile3text" presStyleLbl="node1" presStyleIdx="2" presStyleCnt="4">
        <dgm:presLayoutVars>
          <dgm:chMax val="0"/>
          <dgm:chPref val="0"/>
          <dgm:bulletEnabled val="1"/>
        </dgm:presLayoutVars>
      </dgm:prSet>
      <dgm:spPr/>
      <dgm:t>
        <a:bodyPr/>
        <a:lstStyle/>
        <a:p>
          <a:endParaRPr lang="cs-CZ"/>
        </a:p>
      </dgm:t>
    </dgm:pt>
    <dgm:pt modelId="{8E593467-0887-4F7D-87C3-4B38E783CD8F}" type="pres">
      <dgm:prSet presAssocID="{F1A8CBF8-04C7-4652-8F89-CD773A925214}" presName="tile4" presStyleLbl="node1" presStyleIdx="3" presStyleCnt="4" custLinFactNeighborX="26087" custLinFactNeighborY="5185"/>
      <dgm:spPr/>
      <dgm:t>
        <a:bodyPr/>
        <a:lstStyle/>
        <a:p>
          <a:endParaRPr lang="cs-CZ"/>
        </a:p>
      </dgm:t>
    </dgm:pt>
    <dgm:pt modelId="{5A19C37B-33BD-4EAB-A6E6-FB669E23F5E7}" type="pres">
      <dgm:prSet presAssocID="{F1A8CBF8-04C7-4652-8F89-CD773A925214}" presName="tile4text" presStyleLbl="node1" presStyleIdx="3" presStyleCnt="4">
        <dgm:presLayoutVars>
          <dgm:chMax val="0"/>
          <dgm:chPref val="0"/>
          <dgm:bulletEnabled val="1"/>
        </dgm:presLayoutVars>
      </dgm:prSet>
      <dgm:spPr/>
      <dgm:t>
        <a:bodyPr/>
        <a:lstStyle/>
        <a:p>
          <a:endParaRPr lang="cs-CZ"/>
        </a:p>
      </dgm:t>
    </dgm:pt>
    <dgm:pt modelId="{54CCBEF3-628A-424D-9C52-852A0C9C3886}" type="pres">
      <dgm:prSet presAssocID="{F1A8CBF8-04C7-4652-8F89-CD773A925214}" presName="centerTile" presStyleLbl="fgShp" presStyleIdx="0" presStyleCnt="1" custScaleX="86957" custScaleY="78941">
        <dgm:presLayoutVars>
          <dgm:chMax val="0"/>
          <dgm:chPref val="0"/>
        </dgm:presLayoutVars>
      </dgm:prSet>
      <dgm:spPr/>
      <dgm:t>
        <a:bodyPr/>
        <a:lstStyle/>
        <a:p>
          <a:endParaRPr lang="cs-CZ"/>
        </a:p>
      </dgm:t>
    </dgm:pt>
  </dgm:ptLst>
  <dgm:cxnLst>
    <dgm:cxn modelId="{C96C2D82-7B4C-42FE-8532-69540E004899}" type="presOf" srcId="{4C600294-F74C-4C20-B95F-ACC51B2CD3EB}" destId="{20E8C7B4-9148-49C1-933B-5C9532182394}" srcOrd="0" destOrd="0" presId="urn:microsoft.com/office/officeart/2005/8/layout/matrix1"/>
    <dgm:cxn modelId="{1E7EED1C-CB29-424F-ABDF-94A6B534C165}" srcId="{CE705A68-B555-42BB-A483-212DD34905C2}" destId="{4C600294-F74C-4C20-B95F-ACC51B2CD3EB}" srcOrd="1" destOrd="0" parTransId="{3267F4D0-952D-4C5C-B856-129CE771A319}" sibTransId="{7F074BD4-DDDC-4CBD-8073-F320B1261514}"/>
    <dgm:cxn modelId="{98B0B097-F934-4037-9E05-13ACCEC8D1B8}" type="presOf" srcId="{7A238D83-8184-478A-B315-21BBC8D4E7D4}" destId="{5A19C37B-33BD-4EAB-A6E6-FB669E23F5E7}" srcOrd="1" destOrd="0" presId="urn:microsoft.com/office/officeart/2005/8/layout/matrix1"/>
    <dgm:cxn modelId="{C8EEC495-BC1C-4FD1-9F06-58201B5FB9F2}" type="presOf" srcId="{7A238D83-8184-478A-B315-21BBC8D4E7D4}" destId="{8E593467-0887-4F7D-87C3-4B38E783CD8F}" srcOrd="0" destOrd="0" presId="urn:microsoft.com/office/officeart/2005/8/layout/matrix1"/>
    <dgm:cxn modelId="{4A820904-E855-41E0-B719-72134631FCFA}" srcId="{CE705A68-B555-42BB-A483-212DD34905C2}" destId="{A079D9CD-486A-4F4C-84DF-3ED4E38751A3}" srcOrd="0" destOrd="0" parTransId="{935D4F33-9199-4CB6-ACFC-631E07D3CEC7}" sibTransId="{3BA5AA77-FFCE-4927-A8F3-7008B9B60C58}"/>
    <dgm:cxn modelId="{2C986FE1-92FA-41AC-92E5-98490FCCE9F3}" type="presOf" srcId="{FCCBE2DE-501F-4D8E-A40F-44658FFE4523}" destId="{4A62DBCD-2445-4B2B-8954-15FFF18816F0}" srcOrd="0" destOrd="0" presId="urn:microsoft.com/office/officeart/2005/8/layout/matrix1"/>
    <dgm:cxn modelId="{971DC348-9DB1-4582-B8B4-A085CE2233C9}" type="presOf" srcId="{FCCBE2DE-501F-4D8E-A40F-44658FFE4523}" destId="{ACDC66F7-23D4-4143-872D-82B6431ED0A2}" srcOrd="1" destOrd="0" presId="urn:microsoft.com/office/officeart/2005/8/layout/matrix1"/>
    <dgm:cxn modelId="{4500A9B4-5300-4E3A-85F7-610B68AA2F3C}" srcId="{CE705A68-B555-42BB-A483-212DD34905C2}" destId="{FCCBE2DE-501F-4D8E-A40F-44658FFE4523}" srcOrd="2" destOrd="0" parTransId="{09A5BF88-E04F-4739-9EDB-B25DCE30FE21}" sibTransId="{979BABF9-AD54-4DE7-B2C7-B82E335056C4}"/>
    <dgm:cxn modelId="{CC530AB7-0B4E-46CC-94FF-A806621EF823}" type="presOf" srcId="{CE705A68-B555-42BB-A483-212DD34905C2}" destId="{54CCBEF3-628A-424D-9C52-852A0C9C3886}" srcOrd="0" destOrd="0" presId="urn:microsoft.com/office/officeart/2005/8/layout/matrix1"/>
    <dgm:cxn modelId="{98D1ADE9-BCD5-4D16-808E-F042DDCF7909}" type="presOf" srcId="{F1A8CBF8-04C7-4652-8F89-CD773A925214}" destId="{FA3C89EA-F34B-45A4-800C-115B3BE45B76}" srcOrd="0" destOrd="0" presId="urn:microsoft.com/office/officeart/2005/8/layout/matrix1"/>
    <dgm:cxn modelId="{6A5C7D7D-DFFF-45F6-9EF6-075B3B675EC2}" type="presOf" srcId="{A079D9CD-486A-4F4C-84DF-3ED4E38751A3}" destId="{B5FBEE8A-C6E0-4DED-94DC-C7D396E5A64B}" srcOrd="1" destOrd="0" presId="urn:microsoft.com/office/officeart/2005/8/layout/matrix1"/>
    <dgm:cxn modelId="{1E78C65C-DB46-4D21-B35E-38F237D83A6B}" type="presOf" srcId="{4C600294-F74C-4C20-B95F-ACC51B2CD3EB}" destId="{408572BA-7460-4514-AE3B-CE5BFB581657}" srcOrd="1" destOrd="0" presId="urn:microsoft.com/office/officeart/2005/8/layout/matrix1"/>
    <dgm:cxn modelId="{42FCB7F6-0F45-4D14-BC0E-FC0A5C644630}" type="presOf" srcId="{A079D9CD-486A-4F4C-84DF-3ED4E38751A3}" destId="{34D139F8-4061-4CB9-B426-8E1B399A639F}" srcOrd="0" destOrd="0" presId="urn:microsoft.com/office/officeart/2005/8/layout/matrix1"/>
    <dgm:cxn modelId="{C239CAEF-8A33-4A63-BA9E-DB0DF327052D}" srcId="{F1A8CBF8-04C7-4652-8F89-CD773A925214}" destId="{CE705A68-B555-42BB-A483-212DD34905C2}" srcOrd="0" destOrd="0" parTransId="{AF3C7437-CC98-4A32-BA3D-BE8CB4C641D7}" sibTransId="{43BA892F-4848-4D89-A71D-A69C609CD5F3}"/>
    <dgm:cxn modelId="{AABF3DF8-99D9-4D2D-93F0-4BAD6CBFDCE7}" srcId="{CE705A68-B555-42BB-A483-212DD34905C2}" destId="{7A238D83-8184-478A-B315-21BBC8D4E7D4}" srcOrd="3" destOrd="0" parTransId="{0A9291AF-DB60-4BCE-B901-02724145DB3A}" sibTransId="{B3686968-873A-48C9-81B0-7D0EFE16282B}"/>
    <dgm:cxn modelId="{977D63C4-89DC-458C-BFE0-5143BE3C2372}" type="presParOf" srcId="{FA3C89EA-F34B-45A4-800C-115B3BE45B76}" destId="{AFA7AA0C-98D6-4D77-9C2B-92AF5224F954}" srcOrd="0" destOrd="0" presId="urn:microsoft.com/office/officeart/2005/8/layout/matrix1"/>
    <dgm:cxn modelId="{1B768657-899C-4CA8-B11A-61FA42306337}" type="presParOf" srcId="{AFA7AA0C-98D6-4D77-9C2B-92AF5224F954}" destId="{34D139F8-4061-4CB9-B426-8E1B399A639F}" srcOrd="0" destOrd="0" presId="urn:microsoft.com/office/officeart/2005/8/layout/matrix1"/>
    <dgm:cxn modelId="{1D1B17A3-D5BB-457F-A687-D87D6EE4A937}" type="presParOf" srcId="{AFA7AA0C-98D6-4D77-9C2B-92AF5224F954}" destId="{B5FBEE8A-C6E0-4DED-94DC-C7D396E5A64B}" srcOrd="1" destOrd="0" presId="urn:microsoft.com/office/officeart/2005/8/layout/matrix1"/>
    <dgm:cxn modelId="{DC76789D-6228-4B54-BEF8-CB3B23D73E73}" type="presParOf" srcId="{AFA7AA0C-98D6-4D77-9C2B-92AF5224F954}" destId="{20E8C7B4-9148-49C1-933B-5C9532182394}" srcOrd="2" destOrd="0" presId="urn:microsoft.com/office/officeart/2005/8/layout/matrix1"/>
    <dgm:cxn modelId="{E111241E-E6D5-49F6-BE23-84B2F6719107}" type="presParOf" srcId="{AFA7AA0C-98D6-4D77-9C2B-92AF5224F954}" destId="{408572BA-7460-4514-AE3B-CE5BFB581657}" srcOrd="3" destOrd="0" presId="urn:microsoft.com/office/officeart/2005/8/layout/matrix1"/>
    <dgm:cxn modelId="{619CAE41-DAF1-4EEA-A949-900632B9A7FC}" type="presParOf" srcId="{AFA7AA0C-98D6-4D77-9C2B-92AF5224F954}" destId="{4A62DBCD-2445-4B2B-8954-15FFF18816F0}" srcOrd="4" destOrd="0" presId="urn:microsoft.com/office/officeart/2005/8/layout/matrix1"/>
    <dgm:cxn modelId="{2E6550F1-B2E7-4DAB-9C58-8953A94C5050}" type="presParOf" srcId="{AFA7AA0C-98D6-4D77-9C2B-92AF5224F954}" destId="{ACDC66F7-23D4-4143-872D-82B6431ED0A2}" srcOrd="5" destOrd="0" presId="urn:microsoft.com/office/officeart/2005/8/layout/matrix1"/>
    <dgm:cxn modelId="{015CB0D6-19E8-4CE3-BD10-5C2D610CEE03}" type="presParOf" srcId="{AFA7AA0C-98D6-4D77-9C2B-92AF5224F954}" destId="{8E593467-0887-4F7D-87C3-4B38E783CD8F}" srcOrd="6" destOrd="0" presId="urn:microsoft.com/office/officeart/2005/8/layout/matrix1"/>
    <dgm:cxn modelId="{508DD86D-DADD-42EE-B44B-412B4CE495F9}" type="presParOf" srcId="{AFA7AA0C-98D6-4D77-9C2B-92AF5224F954}" destId="{5A19C37B-33BD-4EAB-A6E6-FB669E23F5E7}" srcOrd="7" destOrd="0" presId="urn:microsoft.com/office/officeart/2005/8/layout/matrix1"/>
    <dgm:cxn modelId="{0DB55D48-EA1F-4899-87E5-434350534E88}" type="presParOf" srcId="{FA3C89EA-F34B-45A4-800C-115B3BE45B76}" destId="{54CCBEF3-628A-424D-9C52-852A0C9C3886}"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39FA3B-1B0B-4318-88BC-197DD4780BFD}">
      <dsp:nvSpPr>
        <dsp:cNvPr id="0" name=""/>
        <dsp:cNvSpPr/>
      </dsp:nvSpPr>
      <dsp:spPr>
        <a:xfrm>
          <a:off x="1922511" y="38901"/>
          <a:ext cx="1867272" cy="1867272"/>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cs-CZ" sz="2000" kern="1200" dirty="0" smtClean="0"/>
            <a:t>Forma a aktivity</a:t>
          </a:r>
          <a:endParaRPr lang="cs-CZ" sz="2000" kern="1200" dirty="0"/>
        </a:p>
      </dsp:txBody>
      <dsp:txXfrm>
        <a:off x="2171481" y="365674"/>
        <a:ext cx="1369332" cy="840272"/>
      </dsp:txXfrm>
    </dsp:sp>
    <dsp:sp modelId="{F771FAF6-3D97-433C-A6F9-1E3ED5946A19}">
      <dsp:nvSpPr>
        <dsp:cNvPr id="0" name=""/>
        <dsp:cNvSpPr/>
      </dsp:nvSpPr>
      <dsp:spPr>
        <a:xfrm>
          <a:off x="2596285" y="1205946"/>
          <a:ext cx="1867272" cy="1867272"/>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cs-CZ" sz="2000" kern="1200" dirty="0" smtClean="0"/>
            <a:t>Reálné fungování</a:t>
          </a:r>
          <a:endParaRPr lang="cs-CZ" sz="2000" kern="1200" dirty="0"/>
        </a:p>
      </dsp:txBody>
      <dsp:txXfrm>
        <a:off x="3167360" y="1688325"/>
        <a:ext cx="1120363" cy="1026999"/>
      </dsp:txXfrm>
    </dsp:sp>
    <dsp:sp modelId="{13115F2E-871E-4192-A16D-4FBD597603A5}">
      <dsp:nvSpPr>
        <dsp:cNvPr id="0" name=""/>
        <dsp:cNvSpPr/>
      </dsp:nvSpPr>
      <dsp:spPr>
        <a:xfrm>
          <a:off x="1248738" y="1205946"/>
          <a:ext cx="1867272" cy="1867272"/>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r>
            <a:rPr lang="cs-CZ" sz="2000" kern="1200" dirty="0" smtClean="0"/>
            <a:t>Slabá a silná místa </a:t>
          </a:r>
          <a:endParaRPr lang="cs-CZ" sz="2000" kern="1200" dirty="0"/>
        </a:p>
      </dsp:txBody>
      <dsp:txXfrm>
        <a:off x="1424572" y="1688325"/>
        <a:ext cx="1120363" cy="102699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0293A25-C0C9-4C34-AD49-84129DCC35D8}">
      <dsp:nvSpPr>
        <dsp:cNvPr id="0" name=""/>
        <dsp:cNvSpPr/>
      </dsp:nvSpPr>
      <dsp:spPr>
        <a:xfrm rot="5400000">
          <a:off x="-109486" y="122965"/>
          <a:ext cx="1495721" cy="1257746"/>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cs-CZ" sz="1800" kern="1200" dirty="0" smtClean="0"/>
            <a:t>Přípravná fáze</a:t>
          </a:r>
          <a:endParaRPr lang="cs-CZ" sz="1800" kern="1200" dirty="0"/>
        </a:p>
      </dsp:txBody>
      <dsp:txXfrm rot="-5400000">
        <a:off x="9502" y="632850"/>
        <a:ext cx="1257746" cy="237975"/>
      </dsp:txXfrm>
    </dsp:sp>
    <dsp:sp modelId="{4FF2A0C8-EB32-4196-8958-D071C843DCAC}">
      <dsp:nvSpPr>
        <dsp:cNvPr id="0" name=""/>
        <dsp:cNvSpPr/>
      </dsp:nvSpPr>
      <dsp:spPr>
        <a:xfrm rot="5400000">
          <a:off x="4199167" y="-2974534"/>
          <a:ext cx="972730" cy="6922343"/>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cs-CZ" sz="1900" kern="1200" dirty="0" err="1" smtClean="0"/>
            <a:t>Desk</a:t>
          </a:r>
          <a:r>
            <a:rPr lang="cs-CZ" sz="1900" kern="1200" dirty="0" smtClean="0"/>
            <a:t> </a:t>
          </a:r>
          <a:r>
            <a:rPr lang="cs-CZ" sz="1900" kern="1200" dirty="0" err="1" smtClean="0"/>
            <a:t>research</a:t>
          </a:r>
          <a:endParaRPr lang="cs-CZ" sz="1900" kern="1200" dirty="0"/>
        </a:p>
        <a:p>
          <a:pPr marL="171450" lvl="1" indent="-171450" algn="l" defTabSz="844550">
            <a:lnSpc>
              <a:spcPct val="90000"/>
            </a:lnSpc>
            <a:spcBef>
              <a:spcPct val="0"/>
            </a:spcBef>
            <a:spcAft>
              <a:spcPct val="15000"/>
            </a:spcAft>
            <a:buChar char="••"/>
          </a:pPr>
          <a:r>
            <a:rPr lang="cs-CZ" sz="1900" kern="1200" dirty="0" smtClean="0"/>
            <a:t>Rozhovory s tvůrci metodik, FS s NOK</a:t>
          </a:r>
          <a:endParaRPr lang="cs-CZ" sz="1900" kern="1200" dirty="0"/>
        </a:p>
      </dsp:txBody>
      <dsp:txXfrm rot="-5400000">
        <a:off x="1224361" y="47757"/>
        <a:ext cx="6874858" cy="877760"/>
      </dsp:txXfrm>
    </dsp:sp>
    <dsp:sp modelId="{3E62B133-ABD7-49B1-BFF6-EA429341BCA7}">
      <dsp:nvSpPr>
        <dsp:cNvPr id="0" name=""/>
        <dsp:cNvSpPr/>
      </dsp:nvSpPr>
      <dsp:spPr>
        <a:xfrm rot="5400000">
          <a:off x="-142848" y="1456854"/>
          <a:ext cx="1495721" cy="1191020"/>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cs-CZ" sz="1800" kern="1200" dirty="0" smtClean="0"/>
            <a:t>Sběr</a:t>
          </a:r>
          <a:r>
            <a:rPr lang="cs-CZ" sz="1600" kern="1200" dirty="0" smtClean="0"/>
            <a:t> </a:t>
          </a:r>
          <a:r>
            <a:rPr lang="cs-CZ" sz="1800" kern="1200" dirty="0" smtClean="0"/>
            <a:t>dat</a:t>
          </a:r>
          <a:endParaRPr lang="cs-CZ" sz="1800" kern="1200" dirty="0"/>
        </a:p>
      </dsp:txBody>
      <dsp:txXfrm rot="-5400000">
        <a:off x="9503" y="1900013"/>
        <a:ext cx="1191020" cy="304701"/>
      </dsp:txXfrm>
    </dsp:sp>
    <dsp:sp modelId="{1EC95DC8-A8A1-43EC-91C9-1C2BFB643B78}">
      <dsp:nvSpPr>
        <dsp:cNvPr id="0" name=""/>
        <dsp:cNvSpPr/>
      </dsp:nvSpPr>
      <dsp:spPr>
        <a:xfrm rot="5400000">
          <a:off x="4264658" y="-1726268"/>
          <a:ext cx="972219" cy="7033764"/>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cs-CZ" sz="1900" kern="1200" dirty="0" smtClean="0"/>
            <a:t>12 rozhovorů s ŘO (celkem 44 osob)</a:t>
          </a:r>
          <a:endParaRPr lang="cs-CZ" sz="1900" kern="1200" dirty="0"/>
        </a:p>
        <a:p>
          <a:pPr marL="171450" lvl="1" indent="-171450" algn="l" defTabSz="844550">
            <a:lnSpc>
              <a:spcPct val="90000"/>
            </a:lnSpc>
            <a:spcBef>
              <a:spcPct val="0"/>
            </a:spcBef>
            <a:spcAft>
              <a:spcPct val="15000"/>
            </a:spcAft>
            <a:buChar char="••"/>
          </a:pPr>
          <a:r>
            <a:rPr lang="cs-CZ" sz="1900" kern="1200" dirty="0" smtClean="0"/>
            <a:t>5 FS s partnery (celkem 32 zástupců partnerů)</a:t>
          </a:r>
          <a:endParaRPr lang="cs-CZ" sz="1900" kern="1200" dirty="0"/>
        </a:p>
        <a:p>
          <a:pPr marL="171450" lvl="1" indent="-171450" algn="l" defTabSz="844550">
            <a:lnSpc>
              <a:spcPct val="90000"/>
            </a:lnSpc>
            <a:spcBef>
              <a:spcPct val="0"/>
            </a:spcBef>
            <a:spcAft>
              <a:spcPct val="15000"/>
            </a:spcAft>
            <a:buChar char="••"/>
          </a:pPr>
          <a:r>
            <a:rPr lang="cs-CZ" sz="1900" kern="1200" dirty="0" smtClean="0"/>
            <a:t>Dotazníkové šetření – partneři i ŘO</a:t>
          </a:r>
          <a:endParaRPr lang="cs-CZ" sz="1900" kern="1200" dirty="0"/>
        </a:p>
      </dsp:txBody>
      <dsp:txXfrm rot="-5400000">
        <a:off x="1233886" y="1351964"/>
        <a:ext cx="6986304" cy="877299"/>
      </dsp:txXfrm>
    </dsp:sp>
    <dsp:sp modelId="{C4723217-00D2-40E4-977B-C2EAC0A7DD36}">
      <dsp:nvSpPr>
        <dsp:cNvPr id="0" name=""/>
        <dsp:cNvSpPr/>
      </dsp:nvSpPr>
      <dsp:spPr>
        <a:xfrm rot="5400000">
          <a:off x="-135425" y="2744678"/>
          <a:ext cx="1495721" cy="1224378"/>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cs-CZ" sz="1800" kern="1200" dirty="0" smtClean="0"/>
            <a:t>Závěrečná</a:t>
          </a:r>
          <a:r>
            <a:rPr lang="cs-CZ" sz="1600" kern="1200" dirty="0" smtClean="0"/>
            <a:t> </a:t>
          </a:r>
          <a:r>
            <a:rPr lang="cs-CZ" sz="1800" kern="1200" dirty="0" smtClean="0"/>
            <a:t>fáze</a:t>
          </a:r>
          <a:endParaRPr lang="cs-CZ" sz="1800" kern="1200" dirty="0"/>
        </a:p>
      </dsp:txBody>
      <dsp:txXfrm rot="-5400000">
        <a:off x="247" y="3221195"/>
        <a:ext cx="1224378" cy="271343"/>
      </dsp:txXfrm>
    </dsp:sp>
    <dsp:sp modelId="{90A71360-8A01-48F2-8E88-0B8400BE127F}">
      <dsp:nvSpPr>
        <dsp:cNvPr id="0" name=""/>
        <dsp:cNvSpPr/>
      </dsp:nvSpPr>
      <dsp:spPr>
        <a:xfrm rot="5400000">
          <a:off x="4252866" y="-435889"/>
          <a:ext cx="972219" cy="7029127"/>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cs-CZ" sz="1900" kern="1200" dirty="0" smtClean="0"/>
            <a:t>Analýza dat</a:t>
          </a:r>
          <a:endParaRPr lang="cs-CZ" sz="1900" kern="1200" dirty="0"/>
        </a:p>
        <a:p>
          <a:pPr marL="171450" lvl="1" indent="-171450" algn="l" defTabSz="844550">
            <a:lnSpc>
              <a:spcPct val="90000"/>
            </a:lnSpc>
            <a:spcBef>
              <a:spcPct val="0"/>
            </a:spcBef>
            <a:spcAft>
              <a:spcPct val="15000"/>
            </a:spcAft>
            <a:buChar char="••"/>
          </a:pPr>
          <a:r>
            <a:rPr lang="cs-CZ" sz="1900" kern="1200" dirty="0" smtClean="0"/>
            <a:t>Diseminace závěrů </a:t>
          </a:r>
          <a:endParaRPr lang="cs-CZ" sz="1900" kern="1200" dirty="0"/>
        </a:p>
      </dsp:txBody>
      <dsp:txXfrm rot="-5400000">
        <a:off x="1224412" y="2640025"/>
        <a:ext cx="6981667" cy="87729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D139F8-4061-4CB9-B426-8E1B399A639F}">
      <dsp:nvSpPr>
        <dsp:cNvPr id="0" name=""/>
        <dsp:cNvSpPr/>
      </dsp:nvSpPr>
      <dsp:spPr>
        <a:xfrm rot="16200000">
          <a:off x="250180" y="-250180"/>
          <a:ext cx="1155824" cy="1656184"/>
        </a:xfrm>
        <a:prstGeom prst="round1Rect">
          <a:avLst/>
        </a:prstGeom>
        <a:solidFill>
          <a:schemeClr val="bg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endParaRPr lang="cs-CZ" sz="1400" b="1" kern="1200" dirty="0" smtClean="0">
            <a:solidFill>
              <a:schemeClr val="accent1"/>
            </a:solidFill>
          </a:endParaRPr>
        </a:p>
        <a:p>
          <a:pPr lvl="0" algn="ctr" defTabSz="622300">
            <a:lnSpc>
              <a:spcPct val="90000"/>
            </a:lnSpc>
            <a:spcBef>
              <a:spcPct val="0"/>
            </a:spcBef>
            <a:spcAft>
              <a:spcPct val="35000"/>
            </a:spcAft>
          </a:pPr>
          <a:r>
            <a:rPr lang="cs-CZ" sz="1400" b="1" kern="1200" dirty="0" smtClean="0">
              <a:solidFill>
                <a:schemeClr val="tx2"/>
              </a:solidFill>
            </a:rPr>
            <a:t>STAV S/K VAZEB</a:t>
          </a:r>
        </a:p>
        <a:p>
          <a:pPr lvl="0" algn="ctr" defTabSz="622300">
            <a:lnSpc>
              <a:spcPct val="90000"/>
            </a:lnSpc>
            <a:spcBef>
              <a:spcPct val="0"/>
            </a:spcBef>
            <a:spcAft>
              <a:spcPct val="35000"/>
            </a:spcAft>
          </a:pPr>
          <a:r>
            <a:rPr lang="cs-CZ" sz="900" b="1" u="sng" kern="1200" dirty="0" smtClean="0">
              <a:solidFill>
                <a:schemeClr val="tx1"/>
              </a:solidFill>
            </a:rPr>
            <a:t>Zdroj dat:</a:t>
          </a:r>
          <a:r>
            <a:rPr lang="cs-CZ" sz="900" kern="1200" dirty="0" smtClean="0">
              <a:solidFill>
                <a:schemeClr val="tx1"/>
              </a:solidFill>
            </a:rPr>
            <a:t> MS2014+ (Harmonogram výzev, SRP, Přehled plnění S/K)</a:t>
          </a:r>
          <a:endParaRPr lang="cs-CZ" sz="900" kern="1200" dirty="0">
            <a:solidFill>
              <a:schemeClr val="tx1"/>
            </a:solidFill>
          </a:endParaRPr>
        </a:p>
      </dsp:txBody>
      <dsp:txXfrm rot="5400000">
        <a:off x="-1" y="1"/>
        <a:ext cx="1656184" cy="866868"/>
      </dsp:txXfrm>
    </dsp:sp>
    <dsp:sp modelId="{20E8C7B4-9148-49C1-933B-5C9532182394}">
      <dsp:nvSpPr>
        <dsp:cNvPr id="0" name=""/>
        <dsp:cNvSpPr/>
      </dsp:nvSpPr>
      <dsp:spPr>
        <a:xfrm>
          <a:off x="1645783" y="0"/>
          <a:ext cx="1656184" cy="1155824"/>
        </a:xfrm>
        <a:prstGeom prst="round1Rect">
          <a:avLst/>
        </a:prstGeom>
        <a:solidFill>
          <a:schemeClr val="accent1">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endParaRPr lang="cs-CZ" sz="1400" b="1" kern="1200" dirty="0" smtClean="0">
            <a:solidFill>
              <a:schemeClr val="accent1"/>
            </a:solidFill>
          </a:endParaRPr>
        </a:p>
        <a:p>
          <a:pPr lvl="0" algn="ctr" defTabSz="622300">
            <a:lnSpc>
              <a:spcPct val="90000"/>
            </a:lnSpc>
            <a:spcBef>
              <a:spcPct val="0"/>
            </a:spcBef>
            <a:spcAft>
              <a:spcPct val="35000"/>
            </a:spcAft>
          </a:pPr>
          <a:r>
            <a:rPr lang="cs-CZ" sz="1400" b="1" kern="1200" dirty="0" smtClean="0">
              <a:solidFill>
                <a:schemeClr val="tx2"/>
              </a:solidFill>
            </a:rPr>
            <a:t>MECHANISMY KOORDINACE</a:t>
          </a:r>
        </a:p>
        <a:p>
          <a:pPr lvl="0" algn="ctr" defTabSz="622300">
            <a:lnSpc>
              <a:spcPct val="90000"/>
            </a:lnSpc>
            <a:spcBef>
              <a:spcPct val="0"/>
            </a:spcBef>
            <a:spcAft>
              <a:spcPct val="35000"/>
            </a:spcAft>
          </a:pPr>
          <a:r>
            <a:rPr lang="cs-CZ" sz="900" b="1" u="sng" kern="1200" dirty="0" smtClean="0">
              <a:solidFill>
                <a:schemeClr val="tx1"/>
              </a:solidFill>
            </a:rPr>
            <a:t>Zdroj dat:</a:t>
          </a:r>
          <a:r>
            <a:rPr lang="cs-CZ" sz="900" kern="1200" dirty="0" smtClean="0">
              <a:solidFill>
                <a:schemeClr val="tx1"/>
              </a:solidFill>
            </a:rPr>
            <a:t> MS2014+; rozhovory se zástupci ŘO; vazba na evaluaci platforem a </a:t>
          </a:r>
          <a:r>
            <a:rPr lang="cs-CZ" sz="900" kern="1200" dirty="0" err="1" smtClean="0">
              <a:solidFill>
                <a:schemeClr val="tx1"/>
              </a:solidFill>
            </a:rPr>
            <a:t>intg</a:t>
          </a:r>
          <a:r>
            <a:rPr lang="cs-CZ" sz="900" kern="1200" dirty="0" smtClean="0">
              <a:solidFill>
                <a:schemeClr val="tx1"/>
              </a:solidFill>
            </a:rPr>
            <a:t>. nástrojů</a:t>
          </a:r>
          <a:endParaRPr lang="cs-CZ" sz="900" b="1" kern="1200" dirty="0">
            <a:solidFill>
              <a:schemeClr val="tx1"/>
            </a:solidFill>
          </a:endParaRPr>
        </a:p>
      </dsp:txBody>
      <dsp:txXfrm>
        <a:off x="1645783" y="0"/>
        <a:ext cx="1656184" cy="866868"/>
      </dsp:txXfrm>
    </dsp:sp>
    <dsp:sp modelId="{4A62DBCD-2445-4B2B-8954-15FFF18816F0}">
      <dsp:nvSpPr>
        <dsp:cNvPr id="0" name=""/>
        <dsp:cNvSpPr/>
      </dsp:nvSpPr>
      <dsp:spPr>
        <a:xfrm rot="10800000">
          <a:off x="0" y="1155824"/>
          <a:ext cx="1656184" cy="1155824"/>
        </a:xfrm>
        <a:prstGeom prst="round1Rect">
          <a:avLst/>
        </a:prstGeom>
        <a:solidFill>
          <a:schemeClr val="accent4">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cs-CZ" sz="1400" b="1" kern="1200" dirty="0" smtClean="0">
              <a:solidFill>
                <a:schemeClr val="accent1"/>
              </a:solidFill>
            </a:rPr>
            <a:t> </a:t>
          </a:r>
          <a:r>
            <a:rPr lang="cs-CZ" sz="1400" b="1" kern="1200" dirty="0" smtClean="0">
              <a:solidFill>
                <a:schemeClr val="tx2"/>
              </a:solidFill>
            </a:rPr>
            <a:t>METODICKÉ NASTVENÍ</a:t>
          </a:r>
        </a:p>
        <a:p>
          <a:pPr lvl="0" algn="ctr" defTabSz="622300">
            <a:lnSpc>
              <a:spcPct val="90000"/>
            </a:lnSpc>
            <a:spcBef>
              <a:spcPct val="0"/>
            </a:spcBef>
            <a:spcAft>
              <a:spcPct val="35000"/>
            </a:spcAft>
          </a:pPr>
          <a:r>
            <a:rPr lang="cs-CZ" sz="900" b="1" u="sng" kern="1200" dirty="0" smtClean="0">
              <a:solidFill>
                <a:schemeClr val="tx1"/>
              </a:solidFill>
            </a:rPr>
            <a:t>Zdroj dat:</a:t>
          </a:r>
          <a:r>
            <a:rPr lang="cs-CZ" sz="900" kern="1200" dirty="0" smtClean="0">
              <a:solidFill>
                <a:schemeClr val="tx1"/>
              </a:solidFill>
            </a:rPr>
            <a:t> rozhovory se zástupci ŘO</a:t>
          </a:r>
          <a:endParaRPr lang="cs-CZ" sz="900" b="1" kern="1200" dirty="0" smtClean="0">
            <a:solidFill>
              <a:schemeClr val="tx1"/>
            </a:solidFill>
          </a:endParaRPr>
        </a:p>
        <a:p>
          <a:pPr lvl="0" algn="ctr" defTabSz="622300">
            <a:lnSpc>
              <a:spcPct val="90000"/>
            </a:lnSpc>
            <a:spcBef>
              <a:spcPct val="0"/>
            </a:spcBef>
            <a:spcAft>
              <a:spcPct val="35000"/>
            </a:spcAft>
          </a:pPr>
          <a:endParaRPr lang="cs-CZ" sz="1400" b="1" kern="1200" dirty="0">
            <a:solidFill>
              <a:schemeClr val="accent1"/>
            </a:solidFill>
          </a:endParaRPr>
        </a:p>
      </dsp:txBody>
      <dsp:txXfrm rot="10800000">
        <a:off x="0" y="1444780"/>
        <a:ext cx="1656184" cy="866868"/>
      </dsp:txXfrm>
    </dsp:sp>
    <dsp:sp modelId="{8E593467-0887-4F7D-87C3-4B38E783CD8F}">
      <dsp:nvSpPr>
        <dsp:cNvPr id="0" name=""/>
        <dsp:cNvSpPr/>
      </dsp:nvSpPr>
      <dsp:spPr>
        <a:xfrm rot="5400000">
          <a:off x="1906364" y="905644"/>
          <a:ext cx="1155824" cy="1656184"/>
        </a:xfrm>
        <a:prstGeom prst="round1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cs-CZ" sz="1400" b="1" kern="1200" dirty="0" smtClean="0">
              <a:solidFill>
                <a:schemeClr val="tx2"/>
              </a:solidFill>
            </a:rPr>
            <a:t>IMPLEMENTACE S/K VAZEB</a:t>
          </a:r>
        </a:p>
        <a:p>
          <a:pPr lvl="0" algn="ctr" defTabSz="622300">
            <a:lnSpc>
              <a:spcPct val="90000"/>
            </a:lnSpc>
            <a:spcBef>
              <a:spcPct val="0"/>
            </a:spcBef>
            <a:spcAft>
              <a:spcPct val="35000"/>
            </a:spcAft>
          </a:pPr>
          <a:r>
            <a:rPr lang="cs-CZ" sz="900" b="1" u="sng" kern="1200" dirty="0" smtClean="0">
              <a:solidFill>
                <a:schemeClr val="tx1"/>
              </a:solidFill>
            </a:rPr>
            <a:t>Zdroj dat:</a:t>
          </a:r>
          <a:r>
            <a:rPr lang="cs-CZ" sz="900" kern="1200" dirty="0" smtClean="0">
              <a:solidFill>
                <a:schemeClr val="tx1"/>
              </a:solidFill>
            </a:rPr>
            <a:t> rozhovory se zástupci ŘO</a:t>
          </a:r>
          <a:endParaRPr lang="cs-CZ" sz="900" b="1" kern="1200" dirty="0">
            <a:solidFill>
              <a:schemeClr val="accent1"/>
            </a:solidFill>
          </a:endParaRPr>
        </a:p>
      </dsp:txBody>
      <dsp:txXfrm rot="-5400000">
        <a:off x="1656184" y="1444780"/>
        <a:ext cx="1656184" cy="866868"/>
      </dsp:txXfrm>
    </dsp:sp>
    <dsp:sp modelId="{54CCBEF3-628A-424D-9C52-852A0C9C3886}">
      <dsp:nvSpPr>
        <dsp:cNvPr id="0" name=""/>
        <dsp:cNvSpPr/>
      </dsp:nvSpPr>
      <dsp:spPr>
        <a:xfrm>
          <a:off x="1224133" y="927719"/>
          <a:ext cx="864100" cy="456209"/>
        </a:xfrm>
        <a:prstGeom prst="roundRect">
          <a:avLst/>
        </a:prstGeom>
        <a:solidFill>
          <a:schemeClr val="accent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lvl="0" algn="ctr" defTabSz="488950">
            <a:lnSpc>
              <a:spcPct val="90000"/>
            </a:lnSpc>
            <a:spcBef>
              <a:spcPct val="0"/>
            </a:spcBef>
            <a:spcAft>
              <a:spcPct val="35000"/>
            </a:spcAft>
          </a:pPr>
          <a:r>
            <a:rPr lang="cs-CZ" sz="1100" b="1" kern="1200" dirty="0" smtClean="0">
              <a:solidFill>
                <a:schemeClr val="bg1"/>
              </a:solidFill>
            </a:rPr>
            <a:t>PROCESNÍ</a:t>
          </a:r>
          <a:endParaRPr lang="cs-CZ" sz="1100" kern="1200" dirty="0">
            <a:solidFill>
              <a:schemeClr val="bg1"/>
            </a:solidFill>
          </a:endParaRPr>
        </a:p>
      </dsp:txBody>
      <dsp:txXfrm>
        <a:off x="1246403" y="949989"/>
        <a:ext cx="819560" cy="411669"/>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DEDA9FB6-D9ED-404E-AFD2-37E0835FC3D6}" type="datetimeFigureOut">
              <a:rPr lang="cs-CZ" smtClean="0"/>
              <a:pPr/>
              <a:t>7.11.2016</a:t>
            </a:fld>
            <a:endParaRPr lang="cs-CZ"/>
          </a:p>
        </p:txBody>
      </p:sp>
      <p:sp>
        <p:nvSpPr>
          <p:cNvPr id="4" name="Zástupný symbol pro zápatí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cs-CZ"/>
          </a:p>
        </p:txBody>
      </p:sp>
      <p:sp>
        <p:nvSpPr>
          <p:cNvPr id="5" name="Zástupný symbol pro číslo snímku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84BA257B-425A-4350-8792-7C494188941C}" type="slidenum">
              <a:rPr lang="cs-CZ" smtClean="0"/>
              <a:pPr/>
              <a:t>‹#›</a:t>
            </a:fld>
            <a:endParaRPr lang="cs-CZ"/>
          </a:p>
        </p:txBody>
      </p:sp>
    </p:spTree>
    <p:extLst>
      <p:ext uri="{BB962C8B-B14F-4D97-AF65-F5344CB8AC3E}">
        <p14:creationId xmlns:p14="http://schemas.microsoft.com/office/powerpoint/2010/main" val="12820806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07B48070-1754-4046-9E38-6F5D9D5E9BB1}" type="datetimeFigureOut">
              <a:rPr lang="cs-CZ" smtClean="0"/>
              <a:pPr/>
              <a:t>7.11.2016</a:t>
            </a:fld>
            <a:endParaRPr lang="cs-CZ"/>
          </a:p>
        </p:txBody>
      </p:sp>
      <p:sp>
        <p:nvSpPr>
          <p:cNvPr id="4" name="Zástupný symbol pro obrázek snímku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zápatí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2A477F0F-9C0A-45F8-A7AE-EABCF9118898}" type="slidenum">
              <a:rPr lang="cs-CZ" smtClean="0"/>
              <a:pPr/>
              <a:t>‹#›</a:t>
            </a:fld>
            <a:endParaRPr lang="cs-CZ"/>
          </a:p>
        </p:txBody>
      </p:sp>
    </p:spTree>
    <p:extLst>
      <p:ext uri="{BB962C8B-B14F-4D97-AF65-F5344CB8AC3E}">
        <p14:creationId xmlns:p14="http://schemas.microsoft.com/office/powerpoint/2010/main" val="12214698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1</a:t>
            </a:fld>
            <a:endParaRPr lang="cs-CZ"/>
          </a:p>
        </p:txBody>
      </p:sp>
    </p:spTree>
    <p:extLst>
      <p:ext uri="{BB962C8B-B14F-4D97-AF65-F5344CB8AC3E}">
        <p14:creationId xmlns:p14="http://schemas.microsoft.com/office/powerpoint/2010/main" val="9172231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cs-CZ" dirty="0" smtClean="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10</a:t>
            </a:fld>
            <a:endParaRPr lang="cs-CZ"/>
          </a:p>
        </p:txBody>
      </p:sp>
    </p:spTree>
    <p:extLst>
      <p:ext uri="{BB962C8B-B14F-4D97-AF65-F5344CB8AC3E}">
        <p14:creationId xmlns:p14="http://schemas.microsoft.com/office/powerpoint/2010/main" val="16954551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11</a:t>
            </a:fld>
            <a:endParaRPr lang="cs-CZ"/>
          </a:p>
        </p:txBody>
      </p:sp>
    </p:spTree>
    <p:extLst>
      <p:ext uri="{BB962C8B-B14F-4D97-AF65-F5344CB8AC3E}">
        <p14:creationId xmlns:p14="http://schemas.microsoft.com/office/powerpoint/2010/main" val="26507097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cs-CZ" dirty="0" smtClean="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12</a:t>
            </a:fld>
            <a:endParaRPr lang="cs-CZ"/>
          </a:p>
        </p:txBody>
      </p:sp>
    </p:spTree>
    <p:extLst>
      <p:ext uri="{BB962C8B-B14F-4D97-AF65-F5344CB8AC3E}">
        <p14:creationId xmlns:p14="http://schemas.microsoft.com/office/powerpoint/2010/main" val="16954551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lnSpcReduction="10000"/>
          </a:bodyPr>
          <a:lstStyle/>
          <a:p>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13</a:t>
            </a:fld>
            <a:endParaRPr lang="cs-CZ"/>
          </a:p>
        </p:txBody>
      </p:sp>
    </p:spTree>
    <p:extLst>
      <p:ext uri="{BB962C8B-B14F-4D97-AF65-F5344CB8AC3E}">
        <p14:creationId xmlns:p14="http://schemas.microsoft.com/office/powerpoint/2010/main" val="17560748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14</a:t>
            </a:fld>
            <a:endParaRPr lang="cs-CZ"/>
          </a:p>
        </p:txBody>
      </p:sp>
    </p:spTree>
    <p:extLst>
      <p:ext uri="{BB962C8B-B14F-4D97-AF65-F5344CB8AC3E}">
        <p14:creationId xmlns:p14="http://schemas.microsoft.com/office/powerpoint/2010/main" val="6086056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15</a:t>
            </a:fld>
            <a:endParaRPr lang="cs-CZ"/>
          </a:p>
        </p:txBody>
      </p:sp>
    </p:spTree>
    <p:extLst>
      <p:ext uri="{BB962C8B-B14F-4D97-AF65-F5344CB8AC3E}">
        <p14:creationId xmlns:p14="http://schemas.microsoft.com/office/powerpoint/2010/main" val="3289385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16</a:t>
            </a:fld>
            <a:endParaRPr lang="cs-CZ"/>
          </a:p>
        </p:txBody>
      </p:sp>
    </p:spTree>
    <p:extLst>
      <p:ext uri="{BB962C8B-B14F-4D97-AF65-F5344CB8AC3E}">
        <p14:creationId xmlns:p14="http://schemas.microsoft.com/office/powerpoint/2010/main" val="23338356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17</a:t>
            </a:fld>
            <a:endParaRPr lang="cs-CZ"/>
          </a:p>
        </p:txBody>
      </p:sp>
    </p:spTree>
    <p:extLst>
      <p:ext uri="{BB962C8B-B14F-4D97-AF65-F5344CB8AC3E}">
        <p14:creationId xmlns:p14="http://schemas.microsoft.com/office/powerpoint/2010/main" val="9735076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18</a:t>
            </a:fld>
            <a:endParaRPr lang="cs-CZ"/>
          </a:p>
        </p:txBody>
      </p:sp>
    </p:spTree>
    <p:extLst>
      <p:ext uri="{BB962C8B-B14F-4D97-AF65-F5344CB8AC3E}">
        <p14:creationId xmlns:p14="http://schemas.microsoft.com/office/powerpoint/2010/main" val="6157465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a:bodyPr>
          <a:lstStyle/>
          <a:p>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19</a:t>
            </a:fld>
            <a:endParaRPr lang="cs-CZ" dirty="0"/>
          </a:p>
        </p:txBody>
      </p:sp>
      <p:sp>
        <p:nvSpPr>
          <p:cNvPr id="5" name="Zástupný symbol pro datum 4"/>
          <p:cNvSpPr>
            <a:spLocks noGrp="1"/>
          </p:cNvSpPr>
          <p:nvPr>
            <p:ph type="dt" idx="11"/>
          </p:nvPr>
        </p:nvSpPr>
        <p:spPr/>
        <p:txBody>
          <a:bodyPr/>
          <a:lstStyle/>
          <a:p>
            <a:endParaRPr lang="cs-CZ"/>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2</a:t>
            </a:fld>
            <a:endParaRPr lang="cs-CZ"/>
          </a:p>
        </p:txBody>
      </p:sp>
    </p:spTree>
    <p:extLst>
      <p:ext uri="{BB962C8B-B14F-4D97-AF65-F5344CB8AC3E}">
        <p14:creationId xmlns:p14="http://schemas.microsoft.com/office/powerpoint/2010/main" val="32966743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20</a:t>
            </a:fld>
            <a:endParaRPr lang="cs-CZ"/>
          </a:p>
        </p:txBody>
      </p:sp>
    </p:spTree>
    <p:extLst>
      <p:ext uri="{BB962C8B-B14F-4D97-AF65-F5344CB8AC3E}">
        <p14:creationId xmlns:p14="http://schemas.microsoft.com/office/powerpoint/2010/main" val="6157465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21</a:t>
            </a:fld>
            <a:endParaRPr lang="cs-CZ"/>
          </a:p>
        </p:txBody>
      </p:sp>
    </p:spTree>
    <p:extLst>
      <p:ext uri="{BB962C8B-B14F-4D97-AF65-F5344CB8AC3E}">
        <p14:creationId xmlns:p14="http://schemas.microsoft.com/office/powerpoint/2010/main" val="6157465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22</a:t>
            </a:fld>
            <a:endParaRPr lang="cs-CZ"/>
          </a:p>
        </p:txBody>
      </p:sp>
    </p:spTree>
    <p:extLst>
      <p:ext uri="{BB962C8B-B14F-4D97-AF65-F5344CB8AC3E}">
        <p14:creationId xmlns:p14="http://schemas.microsoft.com/office/powerpoint/2010/main" val="6157465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23</a:t>
            </a:fld>
            <a:endParaRPr lang="cs-CZ"/>
          </a:p>
        </p:txBody>
      </p:sp>
    </p:spTree>
    <p:extLst>
      <p:ext uri="{BB962C8B-B14F-4D97-AF65-F5344CB8AC3E}">
        <p14:creationId xmlns:p14="http://schemas.microsoft.com/office/powerpoint/2010/main" val="6157465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24</a:t>
            </a:fld>
            <a:endParaRPr lang="cs-CZ"/>
          </a:p>
        </p:txBody>
      </p:sp>
    </p:spTree>
    <p:extLst>
      <p:ext uri="{BB962C8B-B14F-4D97-AF65-F5344CB8AC3E}">
        <p14:creationId xmlns:p14="http://schemas.microsoft.com/office/powerpoint/2010/main" val="6157465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25</a:t>
            </a:fld>
            <a:endParaRPr lang="cs-CZ"/>
          </a:p>
        </p:txBody>
      </p:sp>
    </p:spTree>
    <p:extLst>
      <p:ext uri="{BB962C8B-B14F-4D97-AF65-F5344CB8AC3E}">
        <p14:creationId xmlns:p14="http://schemas.microsoft.com/office/powerpoint/2010/main" val="61574656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26</a:t>
            </a:fld>
            <a:endParaRPr lang="cs-CZ"/>
          </a:p>
        </p:txBody>
      </p:sp>
    </p:spTree>
    <p:extLst>
      <p:ext uri="{BB962C8B-B14F-4D97-AF65-F5344CB8AC3E}">
        <p14:creationId xmlns:p14="http://schemas.microsoft.com/office/powerpoint/2010/main" val="137232584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27</a:t>
            </a:fld>
            <a:endParaRPr lang="cs-CZ"/>
          </a:p>
        </p:txBody>
      </p:sp>
    </p:spTree>
    <p:extLst>
      <p:ext uri="{BB962C8B-B14F-4D97-AF65-F5344CB8AC3E}">
        <p14:creationId xmlns:p14="http://schemas.microsoft.com/office/powerpoint/2010/main" val="237044254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a:bodyPr>
          <a:lstStyle/>
          <a:p>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28</a:t>
            </a:fld>
            <a:endParaRPr lang="cs-CZ" dirty="0"/>
          </a:p>
        </p:txBody>
      </p:sp>
      <p:sp>
        <p:nvSpPr>
          <p:cNvPr id="5" name="Zástupný symbol pro datum 4"/>
          <p:cNvSpPr>
            <a:spLocks noGrp="1"/>
          </p:cNvSpPr>
          <p:nvPr>
            <p:ph type="dt" idx="11"/>
          </p:nvPr>
        </p:nvSpPr>
        <p:spPr/>
        <p:txBody>
          <a:bodyPr/>
          <a:lstStyle/>
          <a:p>
            <a:endParaRPr lang="cs-CZ"/>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3</a:t>
            </a:fld>
            <a:endParaRPr lang="cs-CZ"/>
          </a:p>
        </p:txBody>
      </p:sp>
    </p:spTree>
    <p:extLst>
      <p:ext uri="{BB962C8B-B14F-4D97-AF65-F5344CB8AC3E}">
        <p14:creationId xmlns:p14="http://schemas.microsoft.com/office/powerpoint/2010/main" val="32966743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4</a:t>
            </a:fld>
            <a:endParaRPr lang="cs-CZ"/>
          </a:p>
        </p:txBody>
      </p:sp>
    </p:spTree>
    <p:extLst>
      <p:ext uri="{BB962C8B-B14F-4D97-AF65-F5344CB8AC3E}">
        <p14:creationId xmlns:p14="http://schemas.microsoft.com/office/powerpoint/2010/main" val="31917871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5</a:t>
            </a:fld>
            <a:endParaRPr lang="cs-CZ"/>
          </a:p>
        </p:txBody>
      </p:sp>
    </p:spTree>
    <p:extLst>
      <p:ext uri="{BB962C8B-B14F-4D97-AF65-F5344CB8AC3E}">
        <p14:creationId xmlns:p14="http://schemas.microsoft.com/office/powerpoint/2010/main" val="24299626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fontScale="92500" lnSpcReduction="20000"/>
          </a:bodyPr>
          <a:lstStyle/>
          <a:p>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6</a:t>
            </a:fld>
            <a:endParaRPr lang="cs-CZ"/>
          </a:p>
        </p:txBody>
      </p:sp>
    </p:spTree>
    <p:extLst>
      <p:ext uri="{BB962C8B-B14F-4D97-AF65-F5344CB8AC3E}">
        <p14:creationId xmlns:p14="http://schemas.microsoft.com/office/powerpoint/2010/main" val="4930780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r>
              <a:rPr lang="cs-CZ" dirty="0" smtClean="0"/>
              <a:t>JD</a:t>
            </a:r>
            <a:endParaRPr lang="cs-CZ"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7</a:t>
            </a:fld>
            <a:endParaRPr lang="cs-CZ"/>
          </a:p>
        </p:txBody>
      </p:sp>
    </p:spTree>
    <p:extLst>
      <p:ext uri="{BB962C8B-B14F-4D97-AF65-F5344CB8AC3E}">
        <p14:creationId xmlns:p14="http://schemas.microsoft.com/office/powerpoint/2010/main" val="26867014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i="1" dirty="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8</a:t>
            </a:fld>
            <a:endParaRPr lang="cs-CZ"/>
          </a:p>
        </p:txBody>
      </p:sp>
    </p:spTree>
    <p:extLst>
      <p:ext uri="{BB962C8B-B14F-4D97-AF65-F5344CB8AC3E}">
        <p14:creationId xmlns:p14="http://schemas.microsoft.com/office/powerpoint/2010/main" val="23630557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cs-CZ" dirty="0" smtClean="0"/>
          </a:p>
        </p:txBody>
      </p:sp>
      <p:sp>
        <p:nvSpPr>
          <p:cNvPr id="4" name="Zástupný symbol pro číslo snímku 3"/>
          <p:cNvSpPr>
            <a:spLocks noGrp="1"/>
          </p:cNvSpPr>
          <p:nvPr>
            <p:ph type="sldNum" sz="quarter" idx="10"/>
          </p:nvPr>
        </p:nvSpPr>
        <p:spPr/>
        <p:txBody>
          <a:bodyPr/>
          <a:lstStyle/>
          <a:p>
            <a:fld id="{2A477F0F-9C0A-45F8-A7AE-EABCF9118898}" type="slidenum">
              <a:rPr lang="cs-CZ" smtClean="0"/>
              <a:pPr/>
              <a:t>9</a:t>
            </a:fld>
            <a:endParaRPr lang="cs-CZ"/>
          </a:p>
        </p:txBody>
      </p:sp>
    </p:spTree>
    <p:extLst>
      <p:ext uri="{BB962C8B-B14F-4D97-AF65-F5344CB8AC3E}">
        <p14:creationId xmlns:p14="http://schemas.microsoft.com/office/powerpoint/2010/main" val="16954551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Úvodní list">
    <p:spTree>
      <p:nvGrpSpPr>
        <p:cNvPr id="1" name=""/>
        <p:cNvGrpSpPr/>
        <p:nvPr/>
      </p:nvGrpSpPr>
      <p:grpSpPr>
        <a:xfrm>
          <a:off x="0" y="0"/>
          <a:ext cx="0" cy="0"/>
          <a:chOff x="0" y="0"/>
          <a:chExt cx="0" cy="0"/>
        </a:xfrm>
      </p:grpSpPr>
      <p:pic>
        <p:nvPicPr>
          <p:cNvPr id="8" name="Obrázek 7" descr="mmr_cr_rgb.emf"/>
          <p:cNvPicPr>
            <a:picLocks noChangeAspect="1"/>
          </p:cNvPicPr>
          <p:nvPr userDrawn="1"/>
        </p:nvPicPr>
        <p:blipFill>
          <a:blip r:embed="rId2" cstate="print"/>
          <a:stretch>
            <a:fillRect/>
          </a:stretch>
        </p:blipFill>
        <p:spPr>
          <a:xfrm>
            <a:off x="323528" y="692696"/>
            <a:ext cx="2565000" cy="562500"/>
          </a:xfrm>
          <a:prstGeom prst="rect">
            <a:avLst/>
          </a:prstGeom>
        </p:spPr>
      </p:pic>
      <p:sp>
        <p:nvSpPr>
          <p:cNvPr id="9" name="Podnadpis 2"/>
          <p:cNvSpPr>
            <a:spLocks noGrp="1"/>
          </p:cNvSpPr>
          <p:nvPr>
            <p:ph type="subTitle" idx="1" hasCustomPrompt="1"/>
          </p:nvPr>
        </p:nvSpPr>
        <p:spPr>
          <a:xfrm>
            <a:off x="1403648" y="4869160"/>
            <a:ext cx="7272808" cy="864096"/>
          </a:xfrm>
          <a:prstGeom prst="rect">
            <a:avLst/>
          </a:prstGeom>
        </p:spPr>
        <p:txBody>
          <a:bodyPr anchor="b">
            <a:noAutofit/>
          </a:bodyPr>
          <a:lstStyle>
            <a:lvl1pPr marL="0" indent="0" algn="l">
              <a:buNone/>
              <a:defRPr sz="2000" baseline="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dirty="0" smtClean="0"/>
              <a:t>Autoři</a:t>
            </a:r>
            <a:endParaRPr lang="cs-CZ" dirty="0"/>
          </a:p>
        </p:txBody>
      </p:sp>
      <p:sp>
        <p:nvSpPr>
          <p:cNvPr id="6" name="Nadpis 13"/>
          <p:cNvSpPr>
            <a:spLocks noGrp="1" noChangeAspect="1"/>
          </p:cNvSpPr>
          <p:nvPr>
            <p:ph type="title" hasCustomPrompt="1"/>
          </p:nvPr>
        </p:nvSpPr>
        <p:spPr>
          <a:xfrm>
            <a:off x="1403648" y="2564904"/>
            <a:ext cx="7283152" cy="1080120"/>
          </a:xfrm>
          <a:prstGeom prst="rect">
            <a:avLst/>
          </a:prstGeom>
        </p:spPr>
        <p:txBody>
          <a:bodyPr anchor="b"/>
          <a:lstStyle>
            <a:lvl1pPr algn="l">
              <a:defRPr b="1" baseline="0">
                <a:solidFill>
                  <a:srgbClr val="000099"/>
                </a:solidFill>
                <a:latin typeface="Arial" pitchFamily="34" charset="0"/>
                <a:cs typeface="Arial" pitchFamily="34" charset="0"/>
              </a:defRPr>
            </a:lvl1pPr>
          </a:lstStyle>
          <a:p>
            <a:r>
              <a:rPr lang="cs-CZ" dirty="0" smtClean="0"/>
              <a:t>Název</a:t>
            </a:r>
            <a:endParaRPr lang="cs-CZ" dirty="0"/>
          </a:p>
        </p:txBody>
      </p:sp>
      <p:sp>
        <p:nvSpPr>
          <p:cNvPr id="10" name="Podnadpis 2"/>
          <p:cNvSpPr txBox="1">
            <a:spLocks/>
          </p:cNvSpPr>
          <p:nvPr userDrawn="1"/>
        </p:nvSpPr>
        <p:spPr>
          <a:xfrm>
            <a:off x="1403648" y="3717032"/>
            <a:ext cx="7209184" cy="1152128"/>
          </a:xfrm>
          <a:prstGeom prst="rect">
            <a:avLst/>
          </a:prstGeom>
        </p:spPr>
        <p:txBody>
          <a:bodyPr>
            <a:noAutofit/>
          </a:bodyPr>
          <a:lstStyle>
            <a:lvl1pPr marL="0" indent="0" algn="l">
              <a:buNone/>
              <a:defRPr sz="2600" baseline="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cs-CZ" sz="26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Ministerstvo pro místní rozvoj ČR</a:t>
            </a:r>
          </a:p>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kumimoji="0" lang="cs-CZ" sz="26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Národní orgán pro koordinaci</a:t>
            </a: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Vnitřní list s nadpisem">
    <p:spTree>
      <p:nvGrpSpPr>
        <p:cNvPr id="1" name=""/>
        <p:cNvGrpSpPr/>
        <p:nvPr/>
      </p:nvGrpSpPr>
      <p:grpSpPr>
        <a:xfrm>
          <a:off x="0" y="0"/>
          <a:ext cx="0" cy="0"/>
          <a:chOff x="0" y="0"/>
          <a:chExt cx="0" cy="0"/>
        </a:xfrm>
      </p:grpSpPr>
      <p:sp>
        <p:nvSpPr>
          <p:cNvPr id="3" name="Zástupný symbol pro obsah 2"/>
          <p:cNvSpPr>
            <a:spLocks noGrp="1"/>
          </p:cNvSpPr>
          <p:nvPr>
            <p:ph idx="1" hasCustomPrompt="1"/>
          </p:nvPr>
        </p:nvSpPr>
        <p:spPr>
          <a:xfrm>
            <a:off x="395536" y="2060848"/>
            <a:ext cx="8291264" cy="3888432"/>
          </a:xfrm>
          <a:prstGeom prst="rect">
            <a:avLst/>
          </a:prstGeom>
        </p:spPr>
        <p:txBody>
          <a:bodyPr>
            <a:normAutofit/>
          </a:bodyPr>
          <a:lstStyle>
            <a:lvl1pPr marL="0" indent="0" algn="l">
              <a:spcBef>
                <a:spcPts val="1000"/>
              </a:spcBef>
              <a:spcAft>
                <a:spcPts val="1000"/>
              </a:spcAft>
              <a:buFontTx/>
              <a:buNone/>
              <a:defRPr sz="2800">
                <a:latin typeface="Arial" pitchFamily="34" charset="0"/>
                <a:cs typeface="Arial" pitchFamily="34" charset="0"/>
              </a:defRPr>
            </a:lvl1pPr>
            <a:lvl2pPr algn="l">
              <a:buFontTx/>
              <a:buNone/>
              <a:defRPr sz="2400">
                <a:latin typeface="Arial" pitchFamily="34" charset="0"/>
                <a:cs typeface="Arial" pitchFamily="34" charset="0"/>
              </a:defRPr>
            </a:lvl2pPr>
            <a:lvl3pPr algn="l">
              <a:buFontTx/>
              <a:buNone/>
              <a:defRPr sz="2000">
                <a:latin typeface="Arial" pitchFamily="34" charset="0"/>
                <a:cs typeface="Arial" pitchFamily="34" charset="0"/>
              </a:defRPr>
            </a:lvl3pPr>
            <a:lvl4pPr algn="l">
              <a:buFontTx/>
              <a:buNone/>
              <a:defRPr sz="1800">
                <a:latin typeface="Arial" pitchFamily="34" charset="0"/>
                <a:cs typeface="Arial" pitchFamily="34" charset="0"/>
              </a:defRPr>
            </a:lvl4pPr>
            <a:lvl5pPr algn="l">
              <a:buFontTx/>
              <a:buNone/>
              <a:defRPr sz="1800">
                <a:latin typeface="Arial" pitchFamily="34" charset="0"/>
                <a:cs typeface="Arial" pitchFamily="34" charset="0"/>
              </a:defRPr>
            </a:lvl5pPr>
            <a:lvl6pPr>
              <a:buNone/>
              <a:defRPr/>
            </a:lvl6pPr>
          </a:lstStyle>
          <a:p>
            <a:pPr lvl="0"/>
            <a:r>
              <a:rPr lang="cs-CZ" dirty="0" smtClean="0"/>
              <a:t>Klepnutím vložíte text</a:t>
            </a:r>
          </a:p>
        </p:txBody>
      </p:sp>
      <p:sp>
        <p:nvSpPr>
          <p:cNvPr id="10" name="Nadpis 9"/>
          <p:cNvSpPr>
            <a:spLocks noGrp="1"/>
          </p:cNvSpPr>
          <p:nvPr>
            <p:ph type="title" hasCustomPrompt="1"/>
          </p:nvPr>
        </p:nvSpPr>
        <p:spPr>
          <a:xfrm>
            <a:off x="395536" y="1412776"/>
            <a:ext cx="8291264" cy="504056"/>
          </a:xfrm>
          <a:prstGeom prst="rect">
            <a:avLst/>
          </a:prstGeom>
        </p:spPr>
        <p:txBody>
          <a:bodyPr anchor="t">
            <a:noAutofit/>
          </a:bodyPr>
          <a:lstStyle>
            <a:lvl1pPr algn="l">
              <a:defRPr sz="3200" b="1">
                <a:solidFill>
                  <a:srgbClr val="000099"/>
                </a:solidFill>
                <a:latin typeface="Arial" pitchFamily="34" charset="0"/>
                <a:cs typeface="Arial" pitchFamily="34" charset="0"/>
              </a:defRPr>
            </a:lvl1pPr>
          </a:lstStyle>
          <a:p>
            <a:r>
              <a:rPr lang="cs-CZ" dirty="0" smtClean="0"/>
              <a:t>NADPIS</a:t>
            </a:r>
            <a:endParaRPr lang="cs-CZ" dirty="0"/>
          </a:p>
        </p:txBody>
      </p:sp>
      <p:pic>
        <p:nvPicPr>
          <p:cNvPr id="4" name="Obrázek 3" descr="mmr_cr_rgb.emf"/>
          <p:cNvPicPr>
            <a:picLocks noChangeAspect="1"/>
          </p:cNvPicPr>
          <p:nvPr userDrawn="1"/>
        </p:nvPicPr>
        <p:blipFill>
          <a:blip r:embed="rId2" cstate="print"/>
          <a:stretch>
            <a:fillRect/>
          </a:stretch>
        </p:blipFill>
        <p:spPr>
          <a:xfrm>
            <a:off x="467544" y="620688"/>
            <a:ext cx="2016224" cy="442154"/>
          </a:xfrm>
          <a:prstGeom prst="rect">
            <a:avLst/>
          </a:prstGeom>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Vnitřní list bez nadpisu">
    <p:spTree>
      <p:nvGrpSpPr>
        <p:cNvPr id="1" name=""/>
        <p:cNvGrpSpPr/>
        <p:nvPr/>
      </p:nvGrpSpPr>
      <p:grpSpPr>
        <a:xfrm>
          <a:off x="0" y="0"/>
          <a:ext cx="0" cy="0"/>
          <a:chOff x="0" y="0"/>
          <a:chExt cx="0" cy="0"/>
        </a:xfrm>
      </p:grpSpPr>
      <p:sp>
        <p:nvSpPr>
          <p:cNvPr id="7" name="Zástupný symbol pro obsah 2"/>
          <p:cNvSpPr>
            <a:spLocks noGrp="1"/>
          </p:cNvSpPr>
          <p:nvPr>
            <p:ph idx="1" hasCustomPrompt="1"/>
          </p:nvPr>
        </p:nvSpPr>
        <p:spPr>
          <a:xfrm>
            <a:off x="395536" y="1484784"/>
            <a:ext cx="8291264" cy="4464496"/>
          </a:xfrm>
          <a:prstGeom prst="rect">
            <a:avLst/>
          </a:prstGeom>
        </p:spPr>
        <p:txBody>
          <a:bodyPr>
            <a:normAutofit/>
          </a:bodyPr>
          <a:lstStyle>
            <a:lvl1pPr algn="l">
              <a:spcBef>
                <a:spcPts val="1000"/>
              </a:spcBef>
              <a:spcAft>
                <a:spcPts val="1000"/>
              </a:spcAft>
              <a:buFontTx/>
              <a:buNone/>
              <a:defRPr sz="2800">
                <a:latin typeface="Arial" pitchFamily="34" charset="0"/>
                <a:cs typeface="Arial" pitchFamily="34" charset="0"/>
              </a:defRPr>
            </a:lvl1pPr>
            <a:lvl2pPr algn="l">
              <a:buFontTx/>
              <a:buNone/>
              <a:defRPr sz="2400">
                <a:latin typeface="Arial" pitchFamily="34" charset="0"/>
                <a:cs typeface="Arial" pitchFamily="34" charset="0"/>
              </a:defRPr>
            </a:lvl2pPr>
            <a:lvl3pPr algn="l">
              <a:buFontTx/>
              <a:buNone/>
              <a:defRPr sz="2000">
                <a:latin typeface="Arial" pitchFamily="34" charset="0"/>
                <a:cs typeface="Arial" pitchFamily="34" charset="0"/>
              </a:defRPr>
            </a:lvl3pPr>
            <a:lvl4pPr algn="l">
              <a:buFontTx/>
              <a:buNone/>
              <a:defRPr sz="1800">
                <a:latin typeface="Arial" pitchFamily="34" charset="0"/>
                <a:cs typeface="Arial" pitchFamily="34" charset="0"/>
              </a:defRPr>
            </a:lvl4pPr>
            <a:lvl5pPr algn="l">
              <a:buFontTx/>
              <a:buNone/>
              <a:defRPr sz="1800">
                <a:latin typeface="Arial" pitchFamily="34" charset="0"/>
                <a:cs typeface="Arial" pitchFamily="34" charset="0"/>
              </a:defRPr>
            </a:lvl5pPr>
            <a:lvl6pPr>
              <a:buNone/>
              <a:defRPr/>
            </a:lvl6pPr>
          </a:lstStyle>
          <a:p>
            <a:pPr lvl="0"/>
            <a:r>
              <a:rPr lang="cs-CZ" dirty="0" smtClean="0"/>
              <a:t>Klepnutím vložíte text</a:t>
            </a:r>
          </a:p>
        </p:txBody>
      </p:sp>
      <p:pic>
        <p:nvPicPr>
          <p:cNvPr id="3" name="Obrázek 2" descr="mmr_cr_rgb.emf"/>
          <p:cNvPicPr>
            <a:picLocks noChangeAspect="1"/>
          </p:cNvPicPr>
          <p:nvPr userDrawn="1"/>
        </p:nvPicPr>
        <p:blipFill>
          <a:blip r:embed="rId2" cstate="print"/>
          <a:stretch>
            <a:fillRect/>
          </a:stretch>
        </p:blipFill>
        <p:spPr>
          <a:xfrm>
            <a:off x="467544" y="620688"/>
            <a:ext cx="2016224" cy="442154"/>
          </a:xfrm>
          <a:prstGeom prst="rect">
            <a:avLst/>
          </a:prstGeom>
        </p:spPr>
      </p:pic>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nitřní list s odrážkami">
    <p:spTree>
      <p:nvGrpSpPr>
        <p:cNvPr id="1" name=""/>
        <p:cNvGrpSpPr/>
        <p:nvPr/>
      </p:nvGrpSpPr>
      <p:grpSpPr>
        <a:xfrm>
          <a:off x="0" y="0"/>
          <a:ext cx="0" cy="0"/>
          <a:chOff x="0" y="0"/>
          <a:chExt cx="0" cy="0"/>
        </a:xfrm>
      </p:grpSpPr>
      <p:sp>
        <p:nvSpPr>
          <p:cNvPr id="10" name="Nadpis 9"/>
          <p:cNvSpPr>
            <a:spLocks noGrp="1"/>
          </p:cNvSpPr>
          <p:nvPr>
            <p:ph type="title" hasCustomPrompt="1"/>
          </p:nvPr>
        </p:nvSpPr>
        <p:spPr>
          <a:xfrm>
            <a:off x="395536" y="1412776"/>
            <a:ext cx="8291264" cy="504056"/>
          </a:xfrm>
          <a:prstGeom prst="rect">
            <a:avLst/>
          </a:prstGeom>
        </p:spPr>
        <p:txBody>
          <a:bodyPr anchor="t">
            <a:noAutofit/>
          </a:bodyPr>
          <a:lstStyle>
            <a:lvl1pPr algn="l">
              <a:defRPr sz="3200" b="1">
                <a:solidFill>
                  <a:srgbClr val="000099"/>
                </a:solidFill>
                <a:latin typeface="Arial" pitchFamily="34" charset="0"/>
                <a:cs typeface="Arial" pitchFamily="34" charset="0"/>
              </a:defRPr>
            </a:lvl1pPr>
          </a:lstStyle>
          <a:p>
            <a:r>
              <a:rPr lang="cs-CZ" dirty="0" smtClean="0"/>
              <a:t>NADPIS</a:t>
            </a:r>
            <a:endParaRPr lang="cs-CZ" dirty="0"/>
          </a:p>
        </p:txBody>
      </p:sp>
      <p:sp>
        <p:nvSpPr>
          <p:cNvPr id="4" name="Zástupný symbol pro obsah 2"/>
          <p:cNvSpPr>
            <a:spLocks noGrp="1"/>
          </p:cNvSpPr>
          <p:nvPr>
            <p:ph idx="10"/>
          </p:nvPr>
        </p:nvSpPr>
        <p:spPr>
          <a:xfrm>
            <a:off x="467544" y="2060849"/>
            <a:ext cx="8229600" cy="3888431"/>
          </a:xfrm>
          <a:prstGeom prst="rect">
            <a:avLst/>
          </a:prstGeom>
        </p:spPr>
        <p:txBody>
          <a:bodyPr/>
          <a:lstStyle>
            <a:lvl1pPr marL="342900" indent="-342900">
              <a:buClr>
                <a:schemeClr val="accent1"/>
              </a:buClr>
              <a:buFont typeface="Wingdings" pitchFamily="2" charset="2"/>
              <a:buChar char="§"/>
              <a:defRPr/>
            </a:lvl1pPr>
            <a:lvl2pPr marL="742950" indent="-285750">
              <a:buClr>
                <a:schemeClr val="accent1"/>
              </a:buClr>
              <a:buFont typeface="Wingdings" pitchFamily="2" charset="2"/>
              <a:buChar char="§"/>
              <a:defRPr/>
            </a:lvl2pPr>
            <a:lvl3pPr marL="1143000" indent="-228600">
              <a:buClr>
                <a:schemeClr val="accent1"/>
              </a:buClr>
              <a:buFont typeface="Wingdings" pitchFamily="2" charset="2"/>
              <a:buChar char="§"/>
              <a:defRPr/>
            </a:lvl3pPr>
            <a:lvl4pPr marL="1600200" indent="-228600">
              <a:buClr>
                <a:schemeClr val="accent1"/>
              </a:buClr>
              <a:buFont typeface="Wingdings" pitchFamily="2" charset="2"/>
              <a:buChar char="§"/>
              <a:defRPr/>
            </a:lvl4pPr>
            <a:lvl5pPr marL="2057400" indent="-228600">
              <a:buClr>
                <a:schemeClr val="accent1"/>
              </a:buClr>
              <a:buFont typeface="Wingdings" pitchFamily="2" charset="2"/>
              <a:buChar char="§"/>
              <a:defRPr/>
            </a:lvl5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en-US" dirty="0"/>
          </a:p>
        </p:txBody>
      </p:sp>
      <p:pic>
        <p:nvPicPr>
          <p:cNvPr id="5" name="Obrázek 4" descr="mmr_cr_rgb.emf"/>
          <p:cNvPicPr>
            <a:picLocks noChangeAspect="1"/>
          </p:cNvPicPr>
          <p:nvPr userDrawn="1"/>
        </p:nvPicPr>
        <p:blipFill>
          <a:blip r:embed="rId2" cstate="print"/>
          <a:stretch>
            <a:fillRect/>
          </a:stretch>
        </p:blipFill>
        <p:spPr>
          <a:xfrm>
            <a:off x="467544" y="620688"/>
            <a:ext cx="2016224" cy="442154"/>
          </a:xfrm>
          <a:prstGeom prst="rect">
            <a:avLst/>
          </a:prstGeom>
        </p:spPr>
      </p:pic>
    </p:spTree>
    <p:extLst>
      <p:ext uri="{BB962C8B-B14F-4D97-AF65-F5344CB8AC3E}">
        <p14:creationId xmlns:p14="http://schemas.microsoft.com/office/powerpoint/2010/main" val="91094237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Obdélník 11"/>
          <p:cNvSpPr>
            <a:spLocks noChangeAspect="1"/>
          </p:cNvSpPr>
          <p:nvPr/>
        </p:nvSpPr>
        <p:spPr>
          <a:xfrm>
            <a:off x="0" y="1"/>
            <a:ext cx="9144000" cy="260648"/>
          </a:xfrm>
          <a:prstGeom prst="rect">
            <a:avLst/>
          </a:prstGeom>
          <a:solidFill>
            <a:srgbClr val="0000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noFill/>
            </a:endParaRPr>
          </a:p>
        </p:txBody>
      </p:sp>
      <p:sp>
        <p:nvSpPr>
          <p:cNvPr id="14" name="Obdélník 13"/>
          <p:cNvSpPr/>
          <p:nvPr/>
        </p:nvSpPr>
        <p:spPr>
          <a:xfrm>
            <a:off x="0" y="260649"/>
            <a:ext cx="9144000" cy="144016"/>
          </a:xfrm>
          <a:prstGeom prst="rect">
            <a:avLst/>
          </a:prstGeom>
          <a:gradFill>
            <a:gsLst>
              <a:gs pos="0">
                <a:srgbClr val="000099"/>
              </a:gs>
              <a:gs pos="100000">
                <a:schemeClr val="bg1">
                  <a:alpha val="0"/>
                </a:schemeClr>
              </a:gs>
            </a:gsLst>
            <a:lin ang="0" scaled="1"/>
          </a:gra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noFill/>
            </a:endParaRPr>
          </a:p>
        </p:txBody>
      </p:sp>
      <p:pic>
        <p:nvPicPr>
          <p:cNvPr id="2" name="Obrázek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80112" y="5934504"/>
            <a:ext cx="3266223" cy="1021099"/>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jp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microsoft.com/office/2007/relationships/hdphoto" Target="../media/hdphoto1.wdp"/></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mailto:evaluace@mmr.cz"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odnadpis 8"/>
          <p:cNvSpPr>
            <a:spLocks noGrp="1"/>
          </p:cNvSpPr>
          <p:nvPr>
            <p:ph type="subTitle" idx="1"/>
          </p:nvPr>
        </p:nvSpPr>
        <p:spPr/>
        <p:txBody>
          <a:bodyPr/>
          <a:lstStyle/>
          <a:p>
            <a:pPr>
              <a:spcBef>
                <a:spcPct val="0"/>
              </a:spcBef>
            </a:pPr>
            <a:r>
              <a:rPr lang="cs-CZ" b="1" i="1" dirty="0" smtClean="0">
                <a:solidFill>
                  <a:srgbClr val="000099"/>
                </a:solidFill>
                <a:latin typeface="+mj-lt"/>
                <a:cs typeface="Arial" charset="0"/>
              </a:rPr>
              <a:t>Lenka Jantačová; Jana Drlíková</a:t>
            </a:r>
            <a:endParaRPr lang="cs-CZ" b="1" i="1" dirty="0">
              <a:solidFill>
                <a:srgbClr val="000099"/>
              </a:solidFill>
              <a:latin typeface="+mj-lt"/>
              <a:cs typeface="Arial" charset="0"/>
            </a:endParaRPr>
          </a:p>
        </p:txBody>
      </p:sp>
      <p:sp>
        <p:nvSpPr>
          <p:cNvPr id="8" name="Nadpis 7"/>
          <p:cNvSpPr>
            <a:spLocks noGrp="1"/>
          </p:cNvSpPr>
          <p:nvPr>
            <p:ph type="title"/>
          </p:nvPr>
        </p:nvSpPr>
        <p:spPr>
          <a:xfrm>
            <a:off x="1403648" y="2348880"/>
            <a:ext cx="7211144" cy="1080120"/>
          </a:xfrm>
        </p:spPr>
        <p:txBody>
          <a:bodyPr/>
          <a:lstStyle/>
          <a:p>
            <a:r>
              <a:rPr lang="cs-CZ" sz="4000" dirty="0" smtClean="0">
                <a:latin typeface="+mj-lt"/>
                <a:cs typeface="Arial" charset="0"/>
              </a:rPr>
              <a:t>Evaluace vybraných nástrojů JMP</a:t>
            </a:r>
            <a:endParaRPr lang="en-US" sz="4000" dirty="0">
              <a:latin typeface="+mj-lt"/>
            </a:endParaRPr>
          </a:p>
        </p:txBody>
      </p:sp>
    </p:spTree>
    <p:extLst>
      <p:ext uri="{BB962C8B-B14F-4D97-AF65-F5344CB8AC3E}">
        <p14:creationId xmlns:p14="http://schemas.microsoft.com/office/powerpoint/2010/main" val="1606090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pPr marL="457200" indent="-457200">
              <a:buFont typeface="Arial" panose="020B0604020202020204" pitchFamily="34" charset="0"/>
              <a:buChar char="•"/>
            </a:pPr>
            <a:r>
              <a:rPr lang="cs-CZ" dirty="0"/>
              <a:t>Partnerský přístup při plánování výzev se viditelně </a:t>
            </a:r>
            <a:r>
              <a:rPr lang="cs-CZ" b="1" dirty="0"/>
              <a:t>zlepšuje</a:t>
            </a:r>
            <a:r>
              <a:rPr lang="cs-CZ" dirty="0"/>
              <a:t>, a to jak z pohledu ŘO, tak z pohledu </a:t>
            </a:r>
            <a:r>
              <a:rPr lang="cs-CZ" dirty="0" smtClean="0"/>
              <a:t>partnerů.</a:t>
            </a:r>
          </a:p>
          <a:p>
            <a:pPr marL="457200" indent="-457200">
              <a:buFont typeface="Arial" panose="020B0604020202020204" pitchFamily="34" charset="0"/>
              <a:buChar char="•"/>
            </a:pPr>
            <a:r>
              <a:rPr lang="cs-CZ" dirty="0" smtClean="0"/>
              <a:t>Platformy = „</a:t>
            </a:r>
            <a:r>
              <a:rPr lang="cs-CZ" b="1" dirty="0" smtClean="0"/>
              <a:t>hlídací psi</a:t>
            </a:r>
            <a:r>
              <a:rPr lang="cs-CZ" dirty="0" smtClean="0"/>
              <a:t>“ systému</a:t>
            </a:r>
          </a:p>
          <a:p>
            <a:pPr lvl="1"/>
            <a:r>
              <a:rPr lang="cs-CZ" sz="2000" i="1" dirty="0">
                <a:solidFill>
                  <a:schemeClr val="tx1">
                    <a:lumMod val="50000"/>
                    <a:lumOff val="50000"/>
                  </a:schemeClr>
                </a:solidFill>
              </a:rPr>
              <a:t>„Na jednání je 40 lidí, nemůžete si něco </a:t>
            </a:r>
            <a:r>
              <a:rPr lang="cs-CZ" sz="2000" i="1" dirty="0" err="1">
                <a:solidFill>
                  <a:schemeClr val="tx1">
                    <a:lumMod val="50000"/>
                    <a:lumOff val="50000"/>
                  </a:schemeClr>
                </a:solidFill>
              </a:rPr>
              <a:t>prolobbovat</a:t>
            </a:r>
            <a:r>
              <a:rPr lang="cs-CZ" sz="2000" i="1" dirty="0">
                <a:solidFill>
                  <a:schemeClr val="tx1">
                    <a:lumMod val="50000"/>
                    <a:lumOff val="50000"/>
                  </a:schemeClr>
                </a:solidFill>
              </a:rPr>
              <a:t> pro sebe. Lobbuje se bokem, ale kdyby se vám to podařilo, tak vám to platforma pak shodí.“ (partner)</a:t>
            </a:r>
          </a:p>
          <a:p>
            <a:pPr lvl="1" indent="0"/>
            <a:endParaRPr lang="cs-CZ" dirty="0"/>
          </a:p>
          <a:p>
            <a:endParaRPr lang="cs-CZ" dirty="0"/>
          </a:p>
        </p:txBody>
      </p:sp>
      <p:sp>
        <p:nvSpPr>
          <p:cNvPr id="3" name="Nadpis 2"/>
          <p:cNvSpPr>
            <a:spLocks noGrp="1"/>
          </p:cNvSpPr>
          <p:nvPr>
            <p:ph type="title"/>
          </p:nvPr>
        </p:nvSpPr>
        <p:spPr/>
        <p:txBody>
          <a:bodyPr/>
          <a:lstStyle/>
          <a:p>
            <a:r>
              <a:rPr lang="cs-CZ" dirty="0" smtClean="0"/>
              <a:t>Partnerství je na dobré cestě… </a:t>
            </a:r>
            <a:endParaRPr lang="cs-CZ" dirty="0"/>
          </a:p>
        </p:txBody>
      </p:sp>
    </p:spTree>
    <p:extLst>
      <p:ext uri="{BB962C8B-B14F-4D97-AF65-F5344CB8AC3E}">
        <p14:creationId xmlns:p14="http://schemas.microsoft.com/office/powerpoint/2010/main" val="21019804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Zástupný symbol pro obsah 3"/>
          <p:cNvGraphicFramePr>
            <a:graphicFrameLocks noGrp="1"/>
          </p:cNvGraphicFramePr>
          <p:nvPr>
            <p:ph idx="1"/>
            <p:extLst>
              <p:ext uri="{D42A27DB-BD31-4B8C-83A1-F6EECF244321}">
                <p14:modId xmlns:p14="http://schemas.microsoft.com/office/powerpoint/2010/main" val="2842539288"/>
              </p:ext>
            </p:extLst>
          </p:nvPr>
        </p:nvGraphicFramePr>
        <p:xfrm>
          <a:off x="611559" y="2189267"/>
          <a:ext cx="7992888" cy="3904029"/>
        </p:xfrm>
        <a:graphic>
          <a:graphicData uri="http://schemas.openxmlformats.org/drawingml/2006/table">
            <a:tbl>
              <a:tblPr firstRow="1" firstCol="1" bandRow="1"/>
              <a:tblGrid>
                <a:gridCol w="886355"/>
                <a:gridCol w="1952241"/>
                <a:gridCol w="2240997"/>
                <a:gridCol w="2913295"/>
              </a:tblGrid>
              <a:tr h="562753">
                <a:tc>
                  <a:txBody>
                    <a:bodyPr/>
                    <a:lstStyle/>
                    <a:p>
                      <a:pPr>
                        <a:lnSpc>
                          <a:spcPct val="115000"/>
                        </a:lnSpc>
                      </a:pPr>
                      <a:endParaRPr lang="cs-CZ" sz="1800" dirty="0">
                        <a:effectLst/>
                        <a:latin typeface="Calibri"/>
                      </a:endParaRPr>
                    </a:p>
                  </a:txBody>
                  <a:tcPr marL="44450" marR="4445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F1DE"/>
                    </a:solidFill>
                  </a:tcPr>
                </a:tc>
                <a:tc>
                  <a:txBody>
                    <a:bodyPr/>
                    <a:lstStyle/>
                    <a:p>
                      <a:pPr>
                        <a:lnSpc>
                          <a:spcPct val="115000"/>
                        </a:lnSpc>
                        <a:spcAft>
                          <a:spcPts val="0"/>
                        </a:spcAft>
                      </a:pPr>
                      <a:r>
                        <a:rPr lang="cs-CZ" sz="1400" b="1" dirty="0">
                          <a:solidFill>
                            <a:srgbClr val="000000"/>
                          </a:solidFill>
                          <a:effectLst/>
                          <a:latin typeface="Calibri"/>
                          <a:ea typeface="Calibri"/>
                          <a:cs typeface="Times New Roman"/>
                        </a:rPr>
                        <a:t>Počet platforem (dle JMP)</a:t>
                      </a:r>
                      <a:endParaRPr lang="cs-CZ" sz="1800" dirty="0">
                        <a:effectLst/>
                        <a:latin typeface="Calibri"/>
                        <a:ea typeface="Calibri"/>
                        <a:cs typeface="Times New Roman"/>
                      </a:endParaRPr>
                    </a:p>
                  </a:txBody>
                  <a:tcPr marL="44450" marR="4445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DB3E2"/>
                    </a:solidFill>
                  </a:tcPr>
                </a:tc>
                <a:tc>
                  <a:txBody>
                    <a:bodyPr/>
                    <a:lstStyle/>
                    <a:p>
                      <a:pPr>
                        <a:lnSpc>
                          <a:spcPct val="115000"/>
                        </a:lnSpc>
                        <a:spcAft>
                          <a:spcPts val="0"/>
                        </a:spcAft>
                      </a:pPr>
                      <a:r>
                        <a:rPr lang="cs-CZ" sz="1400" b="1">
                          <a:solidFill>
                            <a:srgbClr val="000000"/>
                          </a:solidFill>
                          <a:effectLst/>
                          <a:latin typeface="Calibri"/>
                          <a:ea typeface="Calibri"/>
                          <a:cs typeface="Times New Roman"/>
                        </a:rPr>
                        <a:t>Průměrné počty členů platforem (dle JMP)</a:t>
                      </a:r>
                      <a:endParaRPr lang="cs-CZ" sz="1800">
                        <a:effectLst/>
                        <a:latin typeface="Calibri"/>
                        <a:ea typeface="Calibri"/>
                        <a:cs typeface="Times New Roman"/>
                      </a:endParaRPr>
                    </a:p>
                  </a:txBody>
                  <a:tcPr marL="44450" marR="4445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8DB3E2"/>
                    </a:solidFill>
                  </a:tcPr>
                </a:tc>
                <a:tc>
                  <a:txBody>
                    <a:bodyPr/>
                    <a:lstStyle/>
                    <a:p>
                      <a:pPr>
                        <a:lnSpc>
                          <a:spcPct val="115000"/>
                        </a:lnSpc>
                        <a:spcAft>
                          <a:spcPts val="0"/>
                        </a:spcAft>
                      </a:pPr>
                      <a:r>
                        <a:rPr lang="cs-CZ" sz="1400" b="1">
                          <a:solidFill>
                            <a:srgbClr val="000000"/>
                          </a:solidFill>
                          <a:effectLst/>
                          <a:latin typeface="Calibri"/>
                          <a:ea typeface="Calibri"/>
                          <a:cs typeface="Times New Roman"/>
                        </a:rPr>
                        <a:t>Jiné způsoby komunikace (mimo JMP)</a:t>
                      </a:r>
                      <a:endParaRPr lang="cs-CZ" sz="1800">
                        <a:effectLst/>
                        <a:latin typeface="Calibri"/>
                        <a:ea typeface="Calibri"/>
                        <a:cs typeface="Times New Roman"/>
                      </a:endParaRPr>
                    </a:p>
                  </a:txBody>
                  <a:tcPr marL="44450" marR="4445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BBB59"/>
                    </a:solidFill>
                  </a:tcPr>
                </a:tc>
              </a:tr>
              <a:tr h="309514">
                <a:tc>
                  <a:txBody>
                    <a:bodyPr/>
                    <a:lstStyle/>
                    <a:p>
                      <a:pPr algn="r">
                        <a:lnSpc>
                          <a:spcPct val="115000"/>
                        </a:lnSpc>
                        <a:spcAft>
                          <a:spcPts val="0"/>
                        </a:spcAft>
                      </a:pPr>
                      <a:r>
                        <a:rPr lang="cs-CZ" sz="1800" b="1">
                          <a:solidFill>
                            <a:srgbClr val="000000"/>
                          </a:solidFill>
                          <a:effectLst/>
                          <a:latin typeface="Calibri"/>
                          <a:ea typeface="Calibri"/>
                          <a:cs typeface="Times New Roman"/>
                        </a:rPr>
                        <a:t>OP PIK</a:t>
                      </a:r>
                      <a:endParaRPr lang="cs-CZ" sz="1800">
                        <a:effectLst/>
                        <a:latin typeface="Calibri"/>
                        <a:ea typeface="Calibri"/>
                        <a:cs typeface="Times New Roman"/>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F1DE"/>
                    </a:solidFill>
                  </a:tcPr>
                </a:tc>
                <a:tc>
                  <a:txBody>
                    <a:bodyPr/>
                    <a:lstStyle/>
                    <a:p>
                      <a:pPr algn="r">
                        <a:lnSpc>
                          <a:spcPct val="115000"/>
                        </a:lnSpc>
                        <a:spcAft>
                          <a:spcPts val="0"/>
                        </a:spcAft>
                      </a:pPr>
                      <a:r>
                        <a:rPr lang="cs-CZ" sz="1400" dirty="0">
                          <a:solidFill>
                            <a:srgbClr val="000000"/>
                          </a:solidFill>
                          <a:effectLst/>
                          <a:latin typeface="Calibri"/>
                          <a:ea typeface="Calibri"/>
                          <a:cs typeface="Times New Roman"/>
                        </a:rPr>
                        <a:t>1</a:t>
                      </a:r>
                      <a:endParaRPr lang="cs-CZ" sz="2000" dirty="0">
                        <a:effectLst/>
                        <a:latin typeface="Calibri"/>
                        <a:ea typeface="Calibri"/>
                        <a:cs typeface="Times New Roman"/>
                      </a:endParaRPr>
                    </a:p>
                  </a:txBody>
                  <a:tcPr marL="44450" marR="4445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6D9F1"/>
                    </a:solidFill>
                  </a:tcPr>
                </a:tc>
                <a:tc>
                  <a:txBody>
                    <a:bodyPr/>
                    <a:lstStyle/>
                    <a:p>
                      <a:pPr algn="r">
                        <a:lnSpc>
                          <a:spcPct val="115000"/>
                        </a:lnSpc>
                        <a:spcAft>
                          <a:spcPts val="0"/>
                        </a:spcAft>
                      </a:pPr>
                      <a:r>
                        <a:rPr lang="cs-CZ" sz="1400">
                          <a:solidFill>
                            <a:srgbClr val="000000"/>
                          </a:solidFill>
                          <a:effectLst/>
                          <a:latin typeface="Calibri"/>
                          <a:ea typeface="Calibri"/>
                          <a:cs typeface="Times New Roman"/>
                        </a:rPr>
                        <a:t>30</a:t>
                      </a:r>
                      <a:endParaRPr lang="cs-CZ" sz="2000">
                        <a:effectLst/>
                        <a:latin typeface="Calibri"/>
                        <a:ea typeface="Calibri"/>
                        <a:cs typeface="Times New Roman"/>
                      </a:endParaRPr>
                    </a:p>
                  </a:txBody>
                  <a:tcPr marL="44450" marR="4445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6D9F1"/>
                    </a:solidFill>
                  </a:tcPr>
                </a:tc>
                <a:tc>
                  <a:txBody>
                    <a:bodyPr/>
                    <a:lstStyle/>
                    <a:p>
                      <a:pPr>
                        <a:lnSpc>
                          <a:spcPct val="115000"/>
                        </a:lnSpc>
                        <a:spcAft>
                          <a:spcPts val="0"/>
                        </a:spcAft>
                      </a:pPr>
                      <a:r>
                        <a:rPr lang="cs-CZ" sz="1200">
                          <a:solidFill>
                            <a:srgbClr val="000000"/>
                          </a:solidFill>
                          <a:effectLst/>
                          <a:latin typeface="Calibri"/>
                          <a:ea typeface="Calibri"/>
                          <a:cs typeface="Times New Roman"/>
                        </a:rPr>
                        <a:t>další tematické PS </a:t>
                      </a:r>
                      <a:endParaRPr lang="cs-CZ" sz="1800">
                        <a:effectLst/>
                        <a:latin typeface="Calibri"/>
                        <a:ea typeface="Calibri"/>
                        <a:cs typeface="Times New Roman"/>
                      </a:endParaRPr>
                    </a:p>
                  </a:txBody>
                  <a:tcPr marL="44450" marR="4445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F1DD"/>
                    </a:solidFill>
                  </a:tcPr>
                </a:tc>
              </a:tr>
              <a:tr h="309514">
                <a:tc>
                  <a:txBody>
                    <a:bodyPr/>
                    <a:lstStyle/>
                    <a:p>
                      <a:pPr algn="r">
                        <a:lnSpc>
                          <a:spcPct val="115000"/>
                        </a:lnSpc>
                        <a:spcAft>
                          <a:spcPts val="0"/>
                        </a:spcAft>
                      </a:pPr>
                      <a:r>
                        <a:rPr lang="cs-CZ" sz="1800" b="1">
                          <a:solidFill>
                            <a:srgbClr val="000000"/>
                          </a:solidFill>
                          <a:effectLst/>
                          <a:latin typeface="Calibri"/>
                          <a:ea typeface="Calibri"/>
                          <a:cs typeface="Times New Roman"/>
                        </a:rPr>
                        <a:t>OP D</a:t>
                      </a:r>
                      <a:endParaRPr lang="cs-CZ" sz="1800">
                        <a:effectLst/>
                        <a:latin typeface="Calibri"/>
                        <a:ea typeface="Calibri"/>
                        <a:cs typeface="Times New Roman"/>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F1DE"/>
                    </a:solidFill>
                  </a:tcPr>
                </a:tc>
                <a:tc>
                  <a:txBody>
                    <a:bodyPr/>
                    <a:lstStyle/>
                    <a:p>
                      <a:pPr algn="r">
                        <a:lnSpc>
                          <a:spcPct val="115000"/>
                        </a:lnSpc>
                        <a:spcAft>
                          <a:spcPts val="0"/>
                        </a:spcAft>
                      </a:pPr>
                      <a:r>
                        <a:rPr lang="cs-CZ" sz="1400">
                          <a:solidFill>
                            <a:srgbClr val="000000"/>
                          </a:solidFill>
                          <a:effectLst/>
                          <a:latin typeface="Calibri"/>
                          <a:ea typeface="Calibri"/>
                          <a:cs typeface="Times New Roman"/>
                        </a:rPr>
                        <a:t>1</a:t>
                      </a:r>
                      <a:endParaRPr lang="cs-CZ" sz="2000">
                        <a:effectLst/>
                        <a:latin typeface="Calibri"/>
                        <a:ea typeface="Calibri"/>
                        <a:cs typeface="Times New Roman"/>
                      </a:endParaRPr>
                    </a:p>
                  </a:txBody>
                  <a:tcPr marL="44450" marR="4445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6D9F1"/>
                    </a:solidFill>
                  </a:tcPr>
                </a:tc>
                <a:tc>
                  <a:txBody>
                    <a:bodyPr/>
                    <a:lstStyle/>
                    <a:p>
                      <a:pPr algn="r">
                        <a:lnSpc>
                          <a:spcPct val="115000"/>
                        </a:lnSpc>
                        <a:spcAft>
                          <a:spcPts val="0"/>
                        </a:spcAft>
                      </a:pPr>
                      <a:r>
                        <a:rPr lang="cs-CZ" sz="1400" dirty="0">
                          <a:solidFill>
                            <a:srgbClr val="000000"/>
                          </a:solidFill>
                          <a:effectLst/>
                          <a:latin typeface="Calibri"/>
                          <a:ea typeface="Calibri"/>
                          <a:cs typeface="Times New Roman"/>
                        </a:rPr>
                        <a:t>10</a:t>
                      </a:r>
                      <a:endParaRPr lang="cs-CZ" sz="2000" dirty="0">
                        <a:effectLst/>
                        <a:latin typeface="Calibri"/>
                        <a:ea typeface="Calibri"/>
                        <a:cs typeface="Times New Roman"/>
                      </a:endParaRPr>
                    </a:p>
                  </a:txBody>
                  <a:tcPr marL="44450" marR="4445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6D9F1"/>
                    </a:solidFill>
                  </a:tcPr>
                </a:tc>
                <a:tc>
                  <a:txBody>
                    <a:bodyPr/>
                    <a:lstStyle/>
                    <a:p>
                      <a:pPr>
                        <a:lnSpc>
                          <a:spcPct val="115000"/>
                        </a:lnSpc>
                        <a:spcAft>
                          <a:spcPts val="0"/>
                        </a:spcAft>
                      </a:pPr>
                      <a:r>
                        <a:rPr lang="cs-CZ" sz="1200">
                          <a:solidFill>
                            <a:srgbClr val="000000"/>
                          </a:solidFill>
                          <a:effectLst/>
                          <a:latin typeface="Calibri"/>
                          <a:ea typeface="Calibri"/>
                          <a:cs typeface="Times New Roman"/>
                        </a:rPr>
                        <a:t>bilaterální jednání</a:t>
                      </a:r>
                      <a:endParaRPr lang="cs-CZ" sz="1800">
                        <a:effectLst/>
                        <a:latin typeface="Calibri"/>
                        <a:ea typeface="Calibri"/>
                        <a:cs typeface="Times New Roman"/>
                      </a:endParaRPr>
                    </a:p>
                  </a:txBody>
                  <a:tcPr marL="44450" marR="4445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F1DD"/>
                    </a:solidFill>
                  </a:tcPr>
                </a:tc>
              </a:tr>
              <a:tr h="309514">
                <a:tc>
                  <a:txBody>
                    <a:bodyPr/>
                    <a:lstStyle/>
                    <a:p>
                      <a:pPr algn="r">
                        <a:lnSpc>
                          <a:spcPct val="115000"/>
                        </a:lnSpc>
                        <a:spcAft>
                          <a:spcPts val="0"/>
                        </a:spcAft>
                      </a:pPr>
                      <a:r>
                        <a:rPr lang="cs-CZ" sz="1800" b="1">
                          <a:solidFill>
                            <a:srgbClr val="000000"/>
                          </a:solidFill>
                          <a:effectLst/>
                          <a:latin typeface="Calibri"/>
                          <a:ea typeface="Calibri"/>
                          <a:cs typeface="Times New Roman"/>
                        </a:rPr>
                        <a:t>OPTP</a:t>
                      </a:r>
                      <a:endParaRPr lang="cs-CZ" sz="1800">
                        <a:effectLst/>
                        <a:latin typeface="Calibri"/>
                        <a:ea typeface="Calibri"/>
                        <a:cs typeface="Times New Roman"/>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F1DE"/>
                    </a:solidFill>
                  </a:tcPr>
                </a:tc>
                <a:tc>
                  <a:txBody>
                    <a:bodyPr/>
                    <a:lstStyle/>
                    <a:p>
                      <a:pPr algn="r">
                        <a:lnSpc>
                          <a:spcPct val="115000"/>
                        </a:lnSpc>
                        <a:spcAft>
                          <a:spcPts val="0"/>
                        </a:spcAft>
                      </a:pPr>
                      <a:r>
                        <a:rPr lang="cs-CZ" sz="1400">
                          <a:solidFill>
                            <a:srgbClr val="000000"/>
                          </a:solidFill>
                          <a:effectLst/>
                          <a:latin typeface="Calibri"/>
                          <a:ea typeface="Calibri"/>
                          <a:cs typeface="Times New Roman"/>
                        </a:rPr>
                        <a:t>1</a:t>
                      </a:r>
                      <a:endParaRPr lang="cs-CZ" sz="2000">
                        <a:effectLst/>
                        <a:latin typeface="Calibri"/>
                        <a:ea typeface="Calibri"/>
                        <a:cs typeface="Times New Roman"/>
                      </a:endParaRPr>
                    </a:p>
                  </a:txBody>
                  <a:tcPr marL="44450" marR="4445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6D9F1"/>
                    </a:solidFill>
                  </a:tcPr>
                </a:tc>
                <a:tc>
                  <a:txBody>
                    <a:bodyPr/>
                    <a:lstStyle/>
                    <a:p>
                      <a:pPr algn="r">
                        <a:lnSpc>
                          <a:spcPct val="115000"/>
                        </a:lnSpc>
                        <a:spcAft>
                          <a:spcPts val="0"/>
                        </a:spcAft>
                      </a:pPr>
                      <a:r>
                        <a:rPr lang="cs-CZ" sz="1400" dirty="0">
                          <a:solidFill>
                            <a:srgbClr val="000000"/>
                          </a:solidFill>
                          <a:effectLst/>
                          <a:latin typeface="Calibri"/>
                          <a:ea typeface="Calibri"/>
                          <a:cs typeface="Times New Roman"/>
                        </a:rPr>
                        <a:t>3</a:t>
                      </a:r>
                      <a:endParaRPr lang="cs-CZ" sz="2000" dirty="0">
                        <a:effectLst/>
                        <a:latin typeface="Calibri"/>
                        <a:ea typeface="Calibri"/>
                        <a:cs typeface="Times New Roman"/>
                      </a:endParaRPr>
                    </a:p>
                  </a:txBody>
                  <a:tcPr marL="44450" marR="4445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6D9F1"/>
                    </a:solidFill>
                  </a:tcPr>
                </a:tc>
                <a:tc>
                  <a:txBody>
                    <a:bodyPr/>
                    <a:lstStyle/>
                    <a:p>
                      <a:pPr>
                        <a:lnSpc>
                          <a:spcPct val="115000"/>
                        </a:lnSpc>
                        <a:spcAft>
                          <a:spcPts val="0"/>
                        </a:spcAft>
                      </a:pPr>
                      <a:r>
                        <a:rPr lang="cs-CZ" sz="1200">
                          <a:solidFill>
                            <a:srgbClr val="000000"/>
                          </a:solidFill>
                          <a:effectLst/>
                          <a:latin typeface="Calibri"/>
                          <a:ea typeface="Calibri"/>
                          <a:cs typeface="Times New Roman"/>
                        </a:rPr>
                        <a:t>bilaterální jednání</a:t>
                      </a:r>
                      <a:endParaRPr lang="cs-CZ" sz="1800">
                        <a:effectLst/>
                        <a:latin typeface="Calibri"/>
                        <a:ea typeface="Calibri"/>
                        <a:cs typeface="Times New Roman"/>
                      </a:endParaRPr>
                    </a:p>
                  </a:txBody>
                  <a:tcPr marL="44450" marR="4445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F1DD"/>
                    </a:solidFill>
                  </a:tcPr>
                </a:tc>
              </a:tr>
              <a:tr h="464567">
                <a:tc>
                  <a:txBody>
                    <a:bodyPr/>
                    <a:lstStyle/>
                    <a:p>
                      <a:pPr algn="r">
                        <a:lnSpc>
                          <a:spcPct val="115000"/>
                        </a:lnSpc>
                        <a:spcAft>
                          <a:spcPts val="0"/>
                        </a:spcAft>
                      </a:pPr>
                      <a:r>
                        <a:rPr lang="cs-CZ" sz="1800" b="1">
                          <a:solidFill>
                            <a:srgbClr val="000000"/>
                          </a:solidFill>
                          <a:effectLst/>
                          <a:latin typeface="Calibri"/>
                          <a:ea typeface="Calibri"/>
                          <a:cs typeface="Times New Roman"/>
                        </a:rPr>
                        <a:t>PRV</a:t>
                      </a:r>
                      <a:endParaRPr lang="cs-CZ" sz="1800">
                        <a:effectLst/>
                        <a:latin typeface="Calibri"/>
                        <a:ea typeface="Calibri"/>
                        <a:cs typeface="Times New Roman"/>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F1DE"/>
                    </a:solidFill>
                  </a:tcPr>
                </a:tc>
                <a:tc>
                  <a:txBody>
                    <a:bodyPr/>
                    <a:lstStyle/>
                    <a:p>
                      <a:pPr algn="r">
                        <a:lnSpc>
                          <a:spcPct val="115000"/>
                        </a:lnSpc>
                        <a:spcAft>
                          <a:spcPts val="0"/>
                        </a:spcAft>
                      </a:pPr>
                      <a:r>
                        <a:rPr lang="cs-CZ" sz="1400">
                          <a:solidFill>
                            <a:srgbClr val="000000"/>
                          </a:solidFill>
                          <a:effectLst/>
                          <a:latin typeface="Calibri"/>
                          <a:ea typeface="Calibri"/>
                          <a:cs typeface="Times New Roman"/>
                        </a:rPr>
                        <a:t>1 (ale schází i podle témat)</a:t>
                      </a:r>
                      <a:endParaRPr lang="cs-CZ" sz="2000">
                        <a:effectLst/>
                        <a:latin typeface="Calibri"/>
                        <a:ea typeface="Calibri"/>
                        <a:cs typeface="Times New Roman"/>
                      </a:endParaRPr>
                    </a:p>
                  </a:txBody>
                  <a:tcPr marL="44450" marR="4445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6D9F1"/>
                    </a:solidFill>
                  </a:tcPr>
                </a:tc>
                <a:tc>
                  <a:txBody>
                    <a:bodyPr/>
                    <a:lstStyle/>
                    <a:p>
                      <a:pPr algn="r">
                        <a:lnSpc>
                          <a:spcPct val="115000"/>
                        </a:lnSpc>
                        <a:spcAft>
                          <a:spcPts val="0"/>
                        </a:spcAft>
                      </a:pPr>
                      <a:r>
                        <a:rPr lang="cs-CZ" sz="1400" dirty="0">
                          <a:solidFill>
                            <a:srgbClr val="000000"/>
                          </a:solidFill>
                          <a:effectLst/>
                          <a:latin typeface="Calibri"/>
                          <a:ea typeface="Calibri"/>
                          <a:cs typeface="Times New Roman"/>
                        </a:rPr>
                        <a:t>42</a:t>
                      </a:r>
                      <a:endParaRPr lang="cs-CZ" sz="2000" dirty="0">
                        <a:effectLst/>
                        <a:latin typeface="Calibri"/>
                        <a:ea typeface="Calibri"/>
                        <a:cs typeface="Times New Roman"/>
                      </a:endParaRPr>
                    </a:p>
                  </a:txBody>
                  <a:tcPr marL="44450" marR="4445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6D9F1"/>
                    </a:solidFill>
                  </a:tcPr>
                </a:tc>
                <a:tc>
                  <a:txBody>
                    <a:bodyPr/>
                    <a:lstStyle/>
                    <a:p>
                      <a:pPr>
                        <a:lnSpc>
                          <a:spcPct val="115000"/>
                        </a:lnSpc>
                        <a:spcAft>
                          <a:spcPts val="0"/>
                        </a:spcAft>
                      </a:pPr>
                      <a:r>
                        <a:rPr lang="cs-CZ" sz="1200">
                          <a:solidFill>
                            <a:srgbClr val="000000"/>
                          </a:solidFill>
                          <a:effectLst/>
                          <a:latin typeface="Calibri"/>
                          <a:ea typeface="Calibri"/>
                          <a:cs typeface="Times New Roman"/>
                        </a:rPr>
                        <a:t>bilaterální jednání</a:t>
                      </a:r>
                      <a:endParaRPr lang="cs-CZ" sz="1800">
                        <a:effectLst/>
                        <a:latin typeface="Calibri"/>
                        <a:ea typeface="Calibri"/>
                        <a:cs typeface="Times New Roman"/>
                      </a:endParaRPr>
                    </a:p>
                  </a:txBody>
                  <a:tcPr marL="44450" marR="4445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F1DD"/>
                    </a:solidFill>
                  </a:tcPr>
                </a:tc>
              </a:tr>
              <a:tr h="309514">
                <a:tc>
                  <a:txBody>
                    <a:bodyPr/>
                    <a:lstStyle/>
                    <a:p>
                      <a:pPr algn="r">
                        <a:lnSpc>
                          <a:spcPct val="115000"/>
                        </a:lnSpc>
                        <a:spcAft>
                          <a:spcPts val="0"/>
                        </a:spcAft>
                      </a:pPr>
                      <a:r>
                        <a:rPr lang="cs-CZ" sz="1800" b="1">
                          <a:solidFill>
                            <a:srgbClr val="000000"/>
                          </a:solidFill>
                          <a:effectLst/>
                          <a:latin typeface="Calibri"/>
                          <a:ea typeface="Calibri"/>
                          <a:cs typeface="Times New Roman"/>
                        </a:rPr>
                        <a:t>OP R</a:t>
                      </a:r>
                      <a:endParaRPr lang="cs-CZ" sz="1800">
                        <a:effectLst/>
                        <a:latin typeface="Calibri"/>
                        <a:ea typeface="Calibri"/>
                        <a:cs typeface="Times New Roman"/>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F1DE"/>
                    </a:solidFill>
                  </a:tcPr>
                </a:tc>
                <a:tc>
                  <a:txBody>
                    <a:bodyPr/>
                    <a:lstStyle/>
                    <a:p>
                      <a:pPr algn="r">
                        <a:lnSpc>
                          <a:spcPct val="115000"/>
                        </a:lnSpc>
                        <a:spcAft>
                          <a:spcPts val="0"/>
                        </a:spcAft>
                      </a:pPr>
                      <a:r>
                        <a:rPr lang="cs-CZ" sz="1400">
                          <a:solidFill>
                            <a:srgbClr val="000000"/>
                          </a:solidFill>
                          <a:effectLst/>
                          <a:latin typeface="Calibri"/>
                          <a:ea typeface="Calibri"/>
                          <a:cs typeface="Times New Roman"/>
                        </a:rPr>
                        <a:t>1</a:t>
                      </a:r>
                      <a:endParaRPr lang="cs-CZ" sz="2000">
                        <a:effectLst/>
                        <a:latin typeface="Calibri"/>
                        <a:ea typeface="Calibri"/>
                        <a:cs typeface="Times New Roman"/>
                      </a:endParaRPr>
                    </a:p>
                  </a:txBody>
                  <a:tcPr marL="44450" marR="4445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6D9F1"/>
                    </a:solidFill>
                  </a:tcPr>
                </a:tc>
                <a:tc>
                  <a:txBody>
                    <a:bodyPr/>
                    <a:lstStyle/>
                    <a:p>
                      <a:pPr algn="r">
                        <a:lnSpc>
                          <a:spcPct val="115000"/>
                        </a:lnSpc>
                        <a:spcAft>
                          <a:spcPts val="0"/>
                        </a:spcAft>
                      </a:pPr>
                      <a:r>
                        <a:rPr lang="cs-CZ" sz="1400" dirty="0">
                          <a:solidFill>
                            <a:srgbClr val="000000"/>
                          </a:solidFill>
                          <a:effectLst/>
                          <a:latin typeface="Calibri"/>
                          <a:ea typeface="Calibri"/>
                          <a:cs typeface="Times New Roman"/>
                        </a:rPr>
                        <a:t>12</a:t>
                      </a:r>
                      <a:endParaRPr lang="cs-CZ" sz="2000" dirty="0">
                        <a:effectLst/>
                        <a:latin typeface="Calibri"/>
                        <a:ea typeface="Calibri"/>
                        <a:cs typeface="Times New Roman"/>
                      </a:endParaRPr>
                    </a:p>
                  </a:txBody>
                  <a:tcPr marL="44450" marR="4445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6D9F1"/>
                    </a:solidFill>
                  </a:tcPr>
                </a:tc>
                <a:tc>
                  <a:txBody>
                    <a:bodyPr/>
                    <a:lstStyle/>
                    <a:p>
                      <a:pPr>
                        <a:lnSpc>
                          <a:spcPct val="115000"/>
                        </a:lnSpc>
                        <a:spcAft>
                          <a:spcPts val="0"/>
                        </a:spcAft>
                      </a:pPr>
                      <a:r>
                        <a:rPr lang="cs-CZ" sz="1200">
                          <a:solidFill>
                            <a:srgbClr val="000000"/>
                          </a:solidFill>
                          <a:effectLst/>
                          <a:latin typeface="Calibri"/>
                          <a:ea typeface="Calibri"/>
                          <a:cs typeface="Times New Roman"/>
                        </a:rPr>
                        <a:t>1 PS (počet členů 33)</a:t>
                      </a:r>
                      <a:endParaRPr lang="cs-CZ" sz="1800">
                        <a:effectLst/>
                        <a:latin typeface="Calibri"/>
                        <a:ea typeface="Calibri"/>
                        <a:cs typeface="Times New Roman"/>
                      </a:endParaRPr>
                    </a:p>
                  </a:txBody>
                  <a:tcPr marL="44450" marR="4445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F1DD"/>
                    </a:solidFill>
                  </a:tcPr>
                </a:tc>
              </a:tr>
              <a:tr h="309514">
                <a:tc>
                  <a:txBody>
                    <a:bodyPr/>
                    <a:lstStyle/>
                    <a:p>
                      <a:pPr algn="r">
                        <a:lnSpc>
                          <a:spcPct val="115000"/>
                        </a:lnSpc>
                        <a:spcAft>
                          <a:spcPts val="0"/>
                        </a:spcAft>
                      </a:pPr>
                      <a:r>
                        <a:rPr lang="cs-CZ" sz="1800" b="1">
                          <a:solidFill>
                            <a:srgbClr val="000000"/>
                          </a:solidFill>
                          <a:effectLst/>
                          <a:latin typeface="Calibri"/>
                          <a:ea typeface="Calibri"/>
                          <a:cs typeface="Times New Roman"/>
                        </a:rPr>
                        <a:t>OP ŽP</a:t>
                      </a:r>
                      <a:endParaRPr lang="cs-CZ" sz="1800">
                        <a:effectLst/>
                        <a:latin typeface="Calibri"/>
                        <a:ea typeface="Calibri"/>
                        <a:cs typeface="Times New Roman"/>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F1DE"/>
                    </a:solidFill>
                  </a:tcPr>
                </a:tc>
                <a:tc>
                  <a:txBody>
                    <a:bodyPr/>
                    <a:lstStyle/>
                    <a:p>
                      <a:pPr algn="r">
                        <a:lnSpc>
                          <a:spcPct val="115000"/>
                        </a:lnSpc>
                        <a:spcAft>
                          <a:spcPts val="0"/>
                        </a:spcAft>
                      </a:pPr>
                      <a:r>
                        <a:rPr lang="cs-CZ" sz="1400">
                          <a:solidFill>
                            <a:srgbClr val="000000"/>
                          </a:solidFill>
                          <a:effectLst/>
                          <a:latin typeface="Calibri"/>
                          <a:ea typeface="Calibri"/>
                          <a:cs typeface="Times New Roman"/>
                        </a:rPr>
                        <a:t>1</a:t>
                      </a:r>
                      <a:endParaRPr lang="cs-CZ" sz="2000">
                        <a:effectLst/>
                        <a:latin typeface="Calibri"/>
                        <a:ea typeface="Calibri"/>
                        <a:cs typeface="Times New Roman"/>
                      </a:endParaRPr>
                    </a:p>
                  </a:txBody>
                  <a:tcPr marL="44450" marR="4445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6D9F1"/>
                    </a:solidFill>
                  </a:tcPr>
                </a:tc>
                <a:tc>
                  <a:txBody>
                    <a:bodyPr/>
                    <a:lstStyle/>
                    <a:p>
                      <a:pPr algn="r">
                        <a:lnSpc>
                          <a:spcPct val="115000"/>
                        </a:lnSpc>
                        <a:spcAft>
                          <a:spcPts val="0"/>
                        </a:spcAft>
                      </a:pPr>
                      <a:r>
                        <a:rPr lang="cs-CZ" sz="1400" dirty="0">
                          <a:solidFill>
                            <a:srgbClr val="000000"/>
                          </a:solidFill>
                          <a:effectLst/>
                          <a:latin typeface="Calibri"/>
                          <a:ea typeface="Calibri"/>
                          <a:cs typeface="Times New Roman"/>
                        </a:rPr>
                        <a:t>32 </a:t>
                      </a:r>
                      <a:endParaRPr lang="cs-CZ" sz="2000" dirty="0">
                        <a:effectLst/>
                        <a:latin typeface="Calibri"/>
                        <a:ea typeface="Calibri"/>
                        <a:cs typeface="Times New Roman"/>
                      </a:endParaRPr>
                    </a:p>
                  </a:txBody>
                  <a:tcPr marL="44450" marR="4445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6D9F1"/>
                    </a:solidFill>
                  </a:tcPr>
                </a:tc>
                <a:tc>
                  <a:txBody>
                    <a:bodyPr/>
                    <a:lstStyle/>
                    <a:p>
                      <a:pPr>
                        <a:lnSpc>
                          <a:spcPct val="115000"/>
                        </a:lnSpc>
                        <a:spcAft>
                          <a:spcPts val="0"/>
                        </a:spcAft>
                      </a:pPr>
                      <a:r>
                        <a:rPr lang="cs-CZ" sz="1200">
                          <a:solidFill>
                            <a:srgbClr val="000000"/>
                          </a:solidFill>
                          <a:effectLst/>
                          <a:latin typeface="Calibri"/>
                          <a:ea typeface="Calibri"/>
                          <a:cs typeface="Times New Roman"/>
                        </a:rPr>
                        <a:t>7 PS (průměrný počet členů 6)</a:t>
                      </a:r>
                      <a:endParaRPr lang="cs-CZ" sz="1800">
                        <a:effectLst/>
                        <a:latin typeface="Calibri"/>
                        <a:ea typeface="Calibri"/>
                        <a:cs typeface="Times New Roman"/>
                      </a:endParaRPr>
                    </a:p>
                  </a:txBody>
                  <a:tcPr marL="44450" marR="4445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F1DD"/>
                    </a:solidFill>
                  </a:tcPr>
                </a:tc>
              </a:tr>
              <a:tr h="309514">
                <a:tc>
                  <a:txBody>
                    <a:bodyPr/>
                    <a:lstStyle/>
                    <a:p>
                      <a:pPr algn="r">
                        <a:lnSpc>
                          <a:spcPct val="115000"/>
                        </a:lnSpc>
                        <a:spcAft>
                          <a:spcPts val="0"/>
                        </a:spcAft>
                      </a:pPr>
                      <a:r>
                        <a:rPr lang="cs-CZ" sz="1800" b="1">
                          <a:solidFill>
                            <a:srgbClr val="000000"/>
                          </a:solidFill>
                          <a:effectLst/>
                          <a:latin typeface="Calibri"/>
                          <a:ea typeface="Calibri"/>
                          <a:cs typeface="Times New Roman"/>
                        </a:rPr>
                        <a:t>IROP</a:t>
                      </a:r>
                      <a:endParaRPr lang="cs-CZ" sz="1800">
                        <a:effectLst/>
                        <a:latin typeface="Calibri"/>
                        <a:ea typeface="Calibri"/>
                        <a:cs typeface="Times New Roman"/>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F1DE"/>
                    </a:solidFill>
                  </a:tcPr>
                </a:tc>
                <a:tc>
                  <a:txBody>
                    <a:bodyPr/>
                    <a:lstStyle/>
                    <a:p>
                      <a:pPr algn="r">
                        <a:lnSpc>
                          <a:spcPct val="115000"/>
                        </a:lnSpc>
                        <a:spcAft>
                          <a:spcPts val="0"/>
                        </a:spcAft>
                      </a:pPr>
                      <a:r>
                        <a:rPr lang="cs-CZ" sz="1400">
                          <a:solidFill>
                            <a:srgbClr val="000000"/>
                          </a:solidFill>
                          <a:effectLst/>
                          <a:latin typeface="Calibri"/>
                          <a:ea typeface="Calibri"/>
                          <a:cs typeface="Times New Roman"/>
                        </a:rPr>
                        <a:t>1</a:t>
                      </a:r>
                      <a:endParaRPr lang="cs-CZ" sz="2000">
                        <a:effectLst/>
                        <a:latin typeface="Calibri"/>
                        <a:ea typeface="Calibri"/>
                        <a:cs typeface="Times New Roman"/>
                      </a:endParaRPr>
                    </a:p>
                  </a:txBody>
                  <a:tcPr marL="44450" marR="4445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6D9F1"/>
                    </a:solidFill>
                  </a:tcPr>
                </a:tc>
                <a:tc>
                  <a:txBody>
                    <a:bodyPr/>
                    <a:lstStyle/>
                    <a:p>
                      <a:pPr algn="r">
                        <a:lnSpc>
                          <a:spcPct val="115000"/>
                        </a:lnSpc>
                        <a:spcAft>
                          <a:spcPts val="0"/>
                        </a:spcAft>
                      </a:pPr>
                      <a:r>
                        <a:rPr lang="cs-CZ" sz="1400" dirty="0">
                          <a:solidFill>
                            <a:srgbClr val="000000"/>
                          </a:solidFill>
                          <a:effectLst/>
                          <a:latin typeface="Calibri"/>
                          <a:ea typeface="Calibri"/>
                          <a:cs typeface="Times New Roman"/>
                        </a:rPr>
                        <a:t>27</a:t>
                      </a:r>
                      <a:endParaRPr lang="cs-CZ" sz="2000" dirty="0">
                        <a:effectLst/>
                        <a:latin typeface="Calibri"/>
                        <a:ea typeface="Calibri"/>
                        <a:cs typeface="Times New Roman"/>
                      </a:endParaRPr>
                    </a:p>
                  </a:txBody>
                  <a:tcPr marL="44450" marR="4445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6D9F1"/>
                    </a:solidFill>
                  </a:tcPr>
                </a:tc>
                <a:tc>
                  <a:txBody>
                    <a:bodyPr/>
                    <a:lstStyle/>
                    <a:p>
                      <a:pPr>
                        <a:lnSpc>
                          <a:spcPct val="115000"/>
                        </a:lnSpc>
                        <a:spcAft>
                          <a:spcPts val="0"/>
                        </a:spcAft>
                      </a:pPr>
                      <a:r>
                        <a:rPr lang="cs-CZ" sz="1200">
                          <a:solidFill>
                            <a:srgbClr val="000000"/>
                          </a:solidFill>
                          <a:effectLst/>
                          <a:latin typeface="Calibri"/>
                          <a:ea typeface="Calibri"/>
                          <a:cs typeface="Times New Roman"/>
                        </a:rPr>
                        <a:t>10 PS (průměrný počet členů 7)</a:t>
                      </a:r>
                      <a:endParaRPr lang="cs-CZ" sz="1800">
                        <a:effectLst/>
                        <a:latin typeface="Calibri"/>
                        <a:ea typeface="Calibri"/>
                        <a:cs typeface="Times New Roman"/>
                      </a:endParaRPr>
                    </a:p>
                  </a:txBody>
                  <a:tcPr marL="44450" marR="4445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F1DD"/>
                    </a:solidFill>
                  </a:tcPr>
                </a:tc>
              </a:tr>
              <a:tr h="309514">
                <a:tc>
                  <a:txBody>
                    <a:bodyPr/>
                    <a:lstStyle/>
                    <a:p>
                      <a:pPr algn="r">
                        <a:lnSpc>
                          <a:spcPct val="115000"/>
                        </a:lnSpc>
                        <a:spcAft>
                          <a:spcPts val="0"/>
                        </a:spcAft>
                      </a:pPr>
                      <a:r>
                        <a:rPr lang="cs-CZ" sz="1800" b="1">
                          <a:solidFill>
                            <a:srgbClr val="000000"/>
                          </a:solidFill>
                          <a:effectLst/>
                          <a:latin typeface="Calibri"/>
                          <a:ea typeface="Calibri"/>
                          <a:cs typeface="Times New Roman"/>
                        </a:rPr>
                        <a:t>OP VVV</a:t>
                      </a:r>
                      <a:endParaRPr lang="cs-CZ" sz="1800">
                        <a:effectLst/>
                        <a:latin typeface="Calibri"/>
                        <a:ea typeface="Calibri"/>
                        <a:cs typeface="Times New Roman"/>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F1DE"/>
                    </a:solidFill>
                  </a:tcPr>
                </a:tc>
                <a:tc>
                  <a:txBody>
                    <a:bodyPr/>
                    <a:lstStyle/>
                    <a:p>
                      <a:pPr algn="r">
                        <a:lnSpc>
                          <a:spcPct val="115000"/>
                        </a:lnSpc>
                        <a:spcAft>
                          <a:spcPts val="0"/>
                        </a:spcAft>
                      </a:pPr>
                      <a:r>
                        <a:rPr lang="cs-CZ" sz="1400">
                          <a:solidFill>
                            <a:srgbClr val="000000"/>
                          </a:solidFill>
                          <a:effectLst/>
                          <a:latin typeface="Calibri"/>
                          <a:ea typeface="Calibri"/>
                          <a:cs typeface="Times New Roman"/>
                        </a:rPr>
                        <a:t>4</a:t>
                      </a:r>
                      <a:endParaRPr lang="cs-CZ" sz="2000">
                        <a:effectLst/>
                        <a:latin typeface="Calibri"/>
                        <a:ea typeface="Calibri"/>
                        <a:cs typeface="Times New Roman"/>
                      </a:endParaRPr>
                    </a:p>
                  </a:txBody>
                  <a:tcPr marL="44450" marR="4445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6D9F1"/>
                    </a:solidFill>
                  </a:tcPr>
                </a:tc>
                <a:tc>
                  <a:txBody>
                    <a:bodyPr/>
                    <a:lstStyle/>
                    <a:p>
                      <a:pPr algn="r">
                        <a:lnSpc>
                          <a:spcPct val="115000"/>
                        </a:lnSpc>
                        <a:spcAft>
                          <a:spcPts val="0"/>
                        </a:spcAft>
                      </a:pPr>
                      <a:r>
                        <a:rPr lang="cs-CZ" sz="1400" dirty="0">
                          <a:solidFill>
                            <a:srgbClr val="000000"/>
                          </a:solidFill>
                          <a:effectLst/>
                          <a:latin typeface="Calibri"/>
                          <a:ea typeface="Calibri"/>
                          <a:cs typeface="Times New Roman"/>
                        </a:rPr>
                        <a:t>33</a:t>
                      </a:r>
                      <a:endParaRPr lang="cs-CZ" sz="2000" dirty="0">
                        <a:effectLst/>
                        <a:latin typeface="Calibri"/>
                        <a:ea typeface="Calibri"/>
                        <a:cs typeface="Times New Roman"/>
                      </a:endParaRPr>
                    </a:p>
                  </a:txBody>
                  <a:tcPr marL="44450" marR="4445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6D9F1"/>
                    </a:solidFill>
                  </a:tcPr>
                </a:tc>
                <a:tc>
                  <a:txBody>
                    <a:bodyPr/>
                    <a:lstStyle/>
                    <a:p>
                      <a:pPr>
                        <a:lnSpc>
                          <a:spcPct val="115000"/>
                        </a:lnSpc>
                        <a:spcAft>
                          <a:spcPts val="0"/>
                        </a:spcAft>
                      </a:pPr>
                      <a:r>
                        <a:rPr lang="cs-CZ" sz="1200">
                          <a:solidFill>
                            <a:srgbClr val="000000"/>
                          </a:solidFill>
                          <a:effectLst/>
                          <a:latin typeface="Calibri"/>
                          <a:ea typeface="Calibri"/>
                          <a:cs typeface="Times New Roman"/>
                        </a:rPr>
                        <a:t>bilaterální jednání + neformální PS</a:t>
                      </a:r>
                      <a:endParaRPr lang="cs-CZ" sz="1800">
                        <a:effectLst/>
                        <a:latin typeface="Calibri"/>
                        <a:ea typeface="Calibri"/>
                        <a:cs typeface="Times New Roman"/>
                      </a:endParaRPr>
                    </a:p>
                  </a:txBody>
                  <a:tcPr marL="44450" marR="4445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F1DD"/>
                    </a:solidFill>
                  </a:tcPr>
                </a:tc>
              </a:tr>
              <a:tr h="321136">
                <a:tc>
                  <a:txBody>
                    <a:bodyPr/>
                    <a:lstStyle/>
                    <a:p>
                      <a:pPr algn="r">
                        <a:lnSpc>
                          <a:spcPct val="115000"/>
                        </a:lnSpc>
                        <a:spcAft>
                          <a:spcPts val="0"/>
                        </a:spcAft>
                      </a:pPr>
                      <a:r>
                        <a:rPr lang="cs-CZ" sz="1800" b="1">
                          <a:solidFill>
                            <a:srgbClr val="000000"/>
                          </a:solidFill>
                          <a:effectLst/>
                          <a:latin typeface="Calibri"/>
                          <a:ea typeface="Calibri"/>
                          <a:cs typeface="Times New Roman"/>
                        </a:rPr>
                        <a:t>OP PPR</a:t>
                      </a:r>
                      <a:endParaRPr lang="cs-CZ" sz="1800">
                        <a:effectLst/>
                        <a:latin typeface="Calibri"/>
                        <a:ea typeface="Calibri"/>
                        <a:cs typeface="Times New Roman"/>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F1DE"/>
                    </a:solidFill>
                  </a:tcPr>
                </a:tc>
                <a:tc>
                  <a:txBody>
                    <a:bodyPr/>
                    <a:lstStyle/>
                    <a:p>
                      <a:pPr algn="r">
                        <a:lnSpc>
                          <a:spcPct val="115000"/>
                        </a:lnSpc>
                        <a:spcAft>
                          <a:spcPts val="0"/>
                        </a:spcAft>
                      </a:pPr>
                      <a:r>
                        <a:rPr lang="cs-CZ" sz="1400">
                          <a:solidFill>
                            <a:srgbClr val="000000"/>
                          </a:solidFill>
                          <a:effectLst/>
                          <a:latin typeface="Calibri"/>
                          <a:ea typeface="Calibri"/>
                          <a:cs typeface="Times New Roman"/>
                        </a:rPr>
                        <a:t>5</a:t>
                      </a:r>
                      <a:endParaRPr lang="cs-CZ" sz="2000">
                        <a:effectLst/>
                        <a:latin typeface="Calibri"/>
                        <a:ea typeface="Calibri"/>
                        <a:cs typeface="Times New Roman"/>
                      </a:endParaRPr>
                    </a:p>
                  </a:txBody>
                  <a:tcPr marL="44450" marR="4445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6D9F1"/>
                    </a:solidFill>
                  </a:tcPr>
                </a:tc>
                <a:tc>
                  <a:txBody>
                    <a:bodyPr/>
                    <a:lstStyle/>
                    <a:p>
                      <a:pPr algn="r">
                        <a:lnSpc>
                          <a:spcPct val="115000"/>
                        </a:lnSpc>
                        <a:spcAft>
                          <a:spcPts val="0"/>
                        </a:spcAft>
                      </a:pPr>
                      <a:r>
                        <a:rPr lang="cs-CZ" sz="1400" dirty="0">
                          <a:solidFill>
                            <a:srgbClr val="000000"/>
                          </a:solidFill>
                          <a:effectLst/>
                          <a:latin typeface="Calibri"/>
                          <a:ea typeface="Calibri"/>
                          <a:cs typeface="Times New Roman"/>
                        </a:rPr>
                        <a:t>13</a:t>
                      </a:r>
                      <a:endParaRPr lang="cs-CZ" sz="2000" dirty="0">
                        <a:effectLst/>
                        <a:latin typeface="Calibri"/>
                        <a:ea typeface="Calibri"/>
                        <a:cs typeface="Times New Roman"/>
                      </a:endParaRPr>
                    </a:p>
                  </a:txBody>
                  <a:tcPr marL="44450" marR="4445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6D9F1"/>
                    </a:solidFill>
                  </a:tcPr>
                </a:tc>
                <a:tc>
                  <a:txBody>
                    <a:bodyPr/>
                    <a:lstStyle/>
                    <a:p>
                      <a:pPr>
                        <a:lnSpc>
                          <a:spcPct val="115000"/>
                        </a:lnSpc>
                        <a:spcAft>
                          <a:spcPts val="0"/>
                        </a:spcAft>
                      </a:pPr>
                      <a:r>
                        <a:rPr lang="cs-CZ" sz="1200">
                          <a:solidFill>
                            <a:srgbClr val="000000"/>
                          </a:solidFill>
                          <a:effectLst/>
                          <a:latin typeface="Calibri"/>
                          <a:ea typeface="Calibri"/>
                          <a:cs typeface="Times New Roman"/>
                        </a:rPr>
                        <a:t>4 PS (průměrný počet členů 13)</a:t>
                      </a:r>
                      <a:endParaRPr lang="cs-CZ" sz="1800">
                        <a:effectLst/>
                        <a:latin typeface="Calibri"/>
                        <a:ea typeface="Calibri"/>
                        <a:cs typeface="Times New Roman"/>
                      </a:endParaRPr>
                    </a:p>
                  </a:txBody>
                  <a:tcPr marL="44450" marR="4445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F1DD"/>
                    </a:solidFill>
                  </a:tcPr>
                </a:tc>
              </a:tr>
              <a:tr h="321136">
                <a:tc>
                  <a:txBody>
                    <a:bodyPr/>
                    <a:lstStyle/>
                    <a:p>
                      <a:pPr algn="r">
                        <a:lnSpc>
                          <a:spcPct val="115000"/>
                        </a:lnSpc>
                        <a:spcAft>
                          <a:spcPts val="0"/>
                        </a:spcAft>
                      </a:pPr>
                      <a:r>
                        <a:rPr lang="cs-CZ" sz="1800" b="1">
                          <a:solidFill>
                            <a:srgbClr val="000000"/>
                          </a:solidFill>
                          <a:effectLst/>
                          <a:latin typeface="Calibri"/>
                          <a:ea typeface="Calibri"/>
                          <a:cs typeface="Times New Roman"/>
                        </a:rPr>
                        <a:t>OP Z</a:t>
                      </a:r>
                      <a:endParaRPr lang="cs-CZ" sz="1800">
                        <a:effectLst/>
                        <a:latin typeface="Calibri"/>
                        <a:ea typeface="Calibri"/>
                        <a:cs typeface="Times New Roman"/>
                      </a:endParaRPr>
                    </a:p>
                  </a:txBody>
                  <a:tcPr marL="44450" marR="4445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BF1DE"/>
                    </a:solidFill>
                  </a:tcPr>
                </a:tc>
                <a:tc>
                  <a:txBody>
                    <a:bodyPr/>
                    <a:lstStyle/>
                    <a:p>
                      <a:pPr algn="r">
                        <a:lnSpc>
                          <a:spcPct val="115000"/>
                        </a:lnSpc>
                        <a:spcAft>
                          <a:spcPts val="0"/>
                        </a:spcAft>
                      </a:pPr>
                      <a:r>
                        <a:rPr lang="cs-CZ" sz="1400">
                          <a:solidFill>
                            <a:srgbClr val="000000"/>
                          </a:solidFill>
                          <a:effectLst/>
                          <a:latin typeface="Calibri"/>
                          <a:ea typeface="Calibri"/>
                          <a:cs typeface="Times New Roman"/>
                        </a:rPr>
                        <a:t>8</a:t>
                      </a:r>
                      <a:endParaRPr lang="cs-CZ" sz="2000">
                        <a:effectLst/>
                        <a:latin typeface="Calibri"/>
                        <a:ea typeface="Calibri"/>
                        <a:cs typeface="Times New Roman"/>
                      </a:endParaRPr>
                    </a:p>
                  </a:txBody>
                  <a:tcPr marL="44450" marR="4445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6D9F1"/>
                    </a:solidFill>
                  </a:tcPr>
                </a:tc>
                <a:tc>
                  <a:txBody>
                    <a:bodyPr/>
                    <a:lstStyle/>
                    <a:p>
                      <a:pPr algn="r">
                        <a:lnSpc>
                          <a:spcPct val="115000"/>
                        </a:lnSpc>
                        <a:spcAft>
                          <a:spcPts val="0"/>
                        </a:spcAft>
                      </a:pPr>
                      <a:r>
                        <a:rPr lang="cs-CZ" sz="1400" dirty="0">
                          <a:solidFill>
                            <a:srgbClr val="000000"/>
                          </a:solidFill>
                          <a:effectLst/>
                          <a:latin typeface="Calibri"/>
                          <a:ea typeface="Calibri"/>
                          <a:cs typeface="Times New Roman"/>
                        </a:rPr>
                        <a:t>17</a:t>
                      </a:r>
                      <a:endParaRPr lang="cs-CZ" sz="2000" dirty="0">
                        <a:effectLst/>
                        <a:latin typeface="Calibri"/>
                        <a:ea typeface="Calibri"/>
                        <a:cs typeface="Times New Roman"/>
                      </a:endParaRPr>
                    </a:p>
                  </a:txBody>
                  <a:tcPr marL="44450" marR="44450" marT="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6D9F1"/>
                    </a:solidFill>
                  </a:tcPr>
                </a:tc>
                <a:tc>
                  <a:txBody>
                    <a:bodyPr/>
                    <a:lstStyle/>
                    <a:p>
                      <a:pPr>
                        <a:lnSpc>
                          <a:spcPct val="115000"/>
                        </a:lnSpc>
                        <a:spcAft>
                          <a:spcPts val="0"/>
                        </a:spcAft>
                      </a:pPr>
                      <a:r>
                        <a:rPr lang="cs-CZ" sz="1200" dirty="0">
                          <a:solidFill>
                            <a:srgbClr val="000000"/>
                          </a:solidFill>
                          <a:effectLst/>
                          <a:latin typeface="Calibri"/>
                          <a:ea typeface="Calibri"/>
                          <a:cs typeface="Times New Roman"/>
                        </a:rPr>
                        <a:t>bilaterální jednání</a:t>
                      </a:r>
                      <a:endParaRPr lang="cs-CZ" sz="1800" dirty="0">
                        <a:effectLst/>
                        <a:latin typeface="Calibri"/>
                        <a:ea typeface="Calibri"/>
                        <a:cs typeface="Times New Roman"/>
                      </a:endParaRPr>
                    </a:p>
                  </a:txBody>
                  <a:tcPr marL="44450" marR="4445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AF1DD"/>
                    </a:solidFill>
                  </a:tcPr>
                </a:tc>
              </a:tr>
            </a:tbl>
          </a:graphicData>
        </a:graphic>
      </p:graphicFrame>
      <p:sp>
        <p:nvSpPr>
          <p:cNvPr id="3" name="Nadpis 2"/>
          <p:cNvSpPr>
            <a:spLocks noGrp="1"/>
          </p:cNvSpPr>
          <p:nvPr>
            <p:ph type="title"/>
          </p:nvPr>
        </p:nvSpPr>
        <p:spPr>
          <a:xfrm>
            <a:off x="395536" y="1268760"/>
            <a:ext cx="8291264" cy="504056"/>
          </a:xfrm>
        </p:spPr>
        <p:txBody>
          <a:bodyPr/>
          <a:lstStyle/>
          <a:p>
            <a:r>
              <a:rPr lang="cs-CZ" sz="2400" dirty="0"/>
              <a:t>Pro přípravu výzvy využívají ŘO kromě oficiálních nástrojů JMP i další PS nebo bilaterální </a:t>
            </a:r>
            <a:r>
              <a:rPr lang="cs-CZ" sz="2400" dirty="0" smtClean="0"/>
              <a:t>jednání</a:t>
            </a:r>
            <a:endParaRPr lang="cs-CZ" sz="2400" dirty="0"/>
          </a:p>
        </p:txBody>
      </p:sp>
    </p:spTree>
    <p:extLst>
      <p:ext uri="{BB962C8B-B14F-4D97-AF65-F5344CB8AC3E}">
        <p14:creationId xmlns:p14="http://schemas.microsoft.com/office/powerpoint/2010/main" val="37726859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95536" y="2348880"/>
            <a:ext cx="8291264" cy="3888432"/>
          </a:xfrm>
        </p:spPr>
        <p:txBody>
          <a:bodyPr>
            <a:normAutofit/>
          </a:bodyPr>
          <a:lstStyle/>
          <a:p>
            <a:pPr lvl="1" indent="0"/>
            <a:endParaRPr lang="cs-CZ" dirty="0"/>
          </a:p>
          <a:p>
            <a:endParaRPr lang="cs-CZ" dirty="0"/>
          </a:p>
        </p:txBody>
      </p:sp>
      <p:sp>
        <p:nvSpPr>
          <p:cNvPr id="3" name="Nadpis 2"/>
          <p:cNvSpPr>
            <a:spLocks noGrp="1"/>
          </p:cNvSpPr>
          <p:nvPr>
            <p:ph type="title"/>
          </p:nvPr>
        </p:nvSpPr>
        <p:spPr/>
        <p:txBody>
          <a:bodyPr/>
          <a:lstStyle/>
          <a:p>
            <a:r>
              <a:rPr lang="cs-CZ" sz="2800" dirty="0"/>
              <a:t>Účel platformy ze strany tvůrce metodik nebyl jasný </a:t>
            </a:r>
            <a:r>
              <a:rPr lang="cs-CZ" sz="2800" dirty="0">
                <a:latin typeface="Courier New"/>
                <a:cs typeface="Courier New"/>
              </a:rPr>
              <a:t>→ </a:t>
            </a:r>
            <a:r>
              <a:rPr lang="cs-CZ" sz="2800" dirty="0"/>
              <a:t>každý ŘO si to uchopil </a:t>
            </a:r>
            <a:r>
              <a:rPr lang="cs-CZ" sz="2800" dirty="0" smtClean="0"/>
              <a:t>jinak</a:t>
            </a:r>
            <a:endParaRPr lang="cs-CZ" sz="2800" dirty="0"/>
          </a:p>
        </p:txBody>
      </p:sp>
      <p:sp>
        <p:nvSpPr>
          <p:cNvPr id="4" name="Obdélník 3"/>
          <p:cNvSpPr/>
          <p:nvPr/>
        </p:nvSpPr>
        <p:spPr>
          <a:xfrm>
            <a:off x="539552" y="2492896"/>
            <a:ext cx="7632848" cy="2677656"/>
          </a:xfrm>
          <a:prstGeom prst="rect">
            <a:avLst/>
          </a:prstGeom>
        </p:spPr>
        <p:txBody>
          <a:bodyPr wrap="square">
            <a:spAutoFit/>
          </a:bodyPr>
          <a:lstStyle/>
          <a:p>
            <a:r>
              <a:rPr lang="cs-CZ" sz="2800" dirty="0" smtClean="0"/>
              <a:t>Forma platformy, projednávané aktivity a  </a:t>
            </a:r>
            <a:r>
              <a:rPr lang="cs-CZ" sz="2800" dirty="0"/>
              <a:t>členové – odvíjí se od </a:t>
            </a:r>
            <a:r>
              <a:rPr lang="cs-CZ" sz="2800" dirty="0" smtClean="0"/>
              <a:t>faktorů:</a:t>
            </a:r>
          </a:p>
          <a:p>
            <a:pPr marL="457200" indent="-457200">
              <a:buFont typeface="Arial" panose="020B0604020202020204" pitchFamily="34" charset="0"/>
              <a:buChar char="•"/>
            </a:pPr>
            <a:endParaRPr lang="cs-CZ" sz="2800" dirty="0"/>
          </a:p>
          <a:p>
            <a:pPr marL="1200150" lvl="1" indent="-457200">
              <a:buFont typeface="Arial" panose="020B0604020202020204" pitchFamily="34" charset="0"/>
              <a:buChar char="•"/>
            </a:pPr>
            <a:r>
              <a:rPr lang="cs-CZ" sz="2800" dirty="0"/>
              <a:t>Účel platformy</a:t>
            </a:r>
          </a:p>
          <a:p>
            <a:pPr marL="1200150" lvl="1" indent="-457200">
              <a:buFont typeface="Arial" panose="020B0604020202020204" pitchFamily="34" charset="0"/>
              <a:buChar char="•"/>
            </a:pPr>
            <a:r>
              <a:rPr lang="cs-CZ" sz="2800" dirty="0"/>
              <a:t>Potřeby ŘO</a:t>
            </a:r>
          </a:p>
          <a:p>
            <a:pPr marL="1200150" lvl="1" indent="-457200">
              <a:buFont typeface="Arial" panose="020B0604020202020204" pitchFamily="34" charset="0"/>
              <a:buChar char="•"/>
            </a:pPr>
            <a:r>
              <a:rPr lang="cs-CZ" sz="2800" dirty="0"/>
              <a:t>Typ výzvy/žadatelů</a:t>
            </a:r>
          </a:p>
        </p:txBody>
      </p:sp>
    </p:spTree>
    <p:extLst>
      <p:ext uri="{BB962C8B-B14F-4D97-AF65-F5344CB8AC3E}">
        <p14:creationId xmlns:p14="http://schemas.microsoft.com/office/powerpoint/2010/main" val="30555779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lstStyle/>
          <a:p>
            <a:r>
              <a:rPr lang="cs-CZ" sz="2400" dirty="0"/>
              <a:t>Typy platforem se liší podle účelu, který mají naplňovat. </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78932" y="2852936"/>
            <a:ext cx="1799524" cy="16486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ovéPole 4"/>
          <p:cNvSpPr txBox="1"/>
          <p:nvPr/>
        </p:nvSpPr>
        <p:spPr>
          <a:xfrm>
            <a:off x="539552" y="2275706"/>
            <a:ext cx="2952328" cy="3662541"/>
          </a:xfrm>
          <a:prstGeom prst="rect">
            <a:avLst/>
          </a:prstGeom>
          <a:noFill/>
        </p:spPr>
        <p:txBody>
          <a:bodyPr wrap="square" rtlCol="0">
            <a:spAutoFit/>
          </a:bodyPr>
          <a:lstStyle/>
          <a:p>
            <a:r>
              <a:rPr lang="cs-CZ" b="1" dirty="0" smtClean="0"/>
              <a:t>Malé PS</a:t>
            </a:r>
          </a:p>
          <a:p>
            <a:endParaRPr lang="cs-CZ" b="1" dirty="0" smtClean="0"/>
          </a:p>
          <a:p>
            <a:pPr marL="285750" indent="-285750">
              <a:buBlip>
                <a:blip r:embed="rId4"/>
              </a:buBlip>
            </a:pPr>
            <a:r>
              <a:rPr lang="cs-CZ" dirty="0" smtClean="0"/>
              <a:t>méně formální</a:t>
            </a:r>
          </a:p>
          <a:p>
            <a:pPr marL="285750" indent="-285750">
              <a:buBlip>
                <a:blip r:embed="rId4"/>
              </a:buBlip>
            </a:pPr>
            <a:r>
              <a:rPr lang="cs-CZ" dirty="0" smtClean="0"/>
              <a:t>spíše </a:t>
            </a:r>
            <a:r>
              <a:rPr lang="cs-CZ" dirty="0"/>
              <a:t>přátelská atmosféra</a:t>
            </a:r>
          </a:p>
          <a:p>
            <a:pPr marL="285750" indent="-285750">
              <a:buBlip>
                <a:blip r:embed="rId4"/>
              </a:buBlip>
            </a:pPr>
            <a:r>
              <a:rPr lang="cs-CZ" dirty="0" smtClean="0"/>
              <a:t>větší </a:t>
            </a:r>
            <a:r>
              <a:rPr lang="cs-CZ" dirty="0"/>
              <a:t>otevřenost a upřímnost </a:t>
            </a:r>
            <a:r>
              <a:rPr lang="cs-CZ" dirty="0" smtClean="0"/>
              <a:t>účastníků</a:t>
            </a:r>
          </a:p>
          <a:p>
            <a:pPr marL="177800" indent="-177800">
              <a:buFont typeface="Arial" panose="020B0604020202020204" pitchFamily="34" charset="0"/>
              <a:buChar char="•"/>
            </a:pPr>
            <a:endParaRPr lang="cs-CZ" dirty="0" smtClean="0"/>
          </a:p>
          <a:p>
            <a:pPr marL="285750" indent="-285750">
              <a:buBlip>
                <a:blip r:embed="rId5"/>
              </a:buBlip>
            </a:pPr>
            <a:r>
              <a:rPr lang="cs-CZ" dirty="0" smtClean="0"/>
              <a:t>menší </a:t>
            </a:r>
            <a:r>
              <a:rPr lang="cs-CZ" dirty="0"/>
              <a:t>transparentnost</a:t>
            </a:r>
          </a:p>
          <a:p>
            <a:pPr marL="285750" indent="-285750">
              <a:buBlip>
                <a:blip r:embed="rId5"/>
              </a:buBlip>
            </a:pPr>
            <a:r>
              <a:rPr lang="cs-CZ" dirty="0" smtClean="0"/>
              <a:t>nutnost </a:t>
            </a:r>
            <a:r>
              <a:rPr lang="cs-CZ" dirty="0"/>
              <a:t>výběru jen některých partnerů</a:t>
            </a:r>
          </a:p>
          <a:p>
            <a:pPr marL="177800" indent="-177800">
              <a:buFont typeface="Arial" panose="020B0604020202020204" pitchFamily="34" charset="0"/>
              <a:buChar char="•"/>
            </a:pPr>
            <a:endParaRPr lang="cs-CZ" sz="1600" dirty="0"/>
          </a:p>
          <a:p>
            <a:endParaRPr lang="cs-CZ" dirty="0"/>
          </a:p>
        </p:txBody>
      </p:sp>
      <p:sp>
        <p:nvSpPr>
          <p:cNvPr id="6" name="TextovéPole 5"/>
          <p:cNvSpPr txBox="1"/>
          <p:nvPr/>
        </p:nvSpPr>
        <p:spPr>
          <a:xfrm>
            <a:off x="5580112" y="2272804"/>
            <a:ext cx="3240360" cy="2862322"/>
          </a:xfrm>
          <a:prstGeom prst="rect">
            <a:avLst/>
          </a:prstGeom>
          <a:noFill/>
        </p:spPr>
        <p:txBody>
          <a:bodyPr wrap="square" rtlCol="0">
            <a:spAutoFit/>
          </a:bodyPr>
          <a:lstStyle/>
          <a:p>
            <a:r>
              <a:rPr lang="cs-CZ" b="1" dirty="0"/>
              <a:t>Velké </a:t>
            </a:r>
            <a:r>
              <a:rPr lang="cs-CZ" b="1" dirty="0" smtClean="0"/>
              <a:t>PS</a:t>
            </a:r>
          </a:p>
          <a:p>
            <a:endParaRPr lang="cs-CZ" b="1" dirty="0"/>
          </a:p>
          <a:p>
            <a:pPr marL="285750" indent="-285750">
              <a:buBlip>
                <a:blip r:embed="rId4"/>
              </a:buBlip>
            </a:pPr>
            <a:r>
              <a:rPr lang="cs-CZ" dirty="0"/>
              <a:t>vyšší transparentnost</a:t>
            </a:r>
          </a:p>
          <a:p>
            <a:pPr marL="285750" indent="-285750">
              <a:buBlip>
                <a:blip r:embed="rId4"/>
              </a:buBlip>
            </a:pPr>
            <a:r>
              <a:rPr lang="cs-CZ" dirty="0"/>
              <a:t>široké zastoupení partnerů</a:t>
            </a:r>
          </a:p>
          <a:p>
            <a:pPr marL="285750" indent="-285750">
              <a:buFont typeface="Arial" panose="020B0604020202020204" pitchFamily="34" charset="0"/>
              <a:buChar char="•"/>
            </a:pPr>
            <a:endParaRPr lang="cs-CZ" dirty="0" smtClean="0"/>
          </a:p>
          <a:p>
            <a:pPr marL="285750" indent="-285750">
              <a:buFont typeface="Arial" panose="020B0604020202020204" pitchFamily="34" charset="0"/>
              <a:buChar char="•"/>
            </a:pPr>
            <a:endParaRPr lang="cs-CZ" dirty="0"/>
          </a:p>
          <a:p>
            <a:pPr marL="285750" indent="-285750">
              <a:buBlip>
                <a:blip r:embed="rId5"/>
              </a:buBlip>
            </a:pPr>
            <a:r>
              <a:rPr lang="cs-CZ" dirty="0" smtClean="0"/>
              <a:t>menší </a:t>
            </a:r>
            <a:r>
              <a:rPr lang="cs-CZ" dirty="0"/>
              <a:t>hloubka diskuse</a:t>
            </a:r>
          </a:p>
          <a:p>
            <a:pPr marL="285750" indent="-285750">
              <a:buBlip>
                <a:blip r:embed="rId5"/>
              </a:buBlip>
            </a:pPr>
            <a:r>
              <a:rPr lang="cs-CZ" dirty="0"/>
              <a:t>spíše formální atmosféra</a:t>
            </a:r>
          </a:p>
          <a:p>
            <a:pPr marL="285750" indent="-285750">
              <a:buBlip>
                <a:blip r:embed="rId5"/>
              </a:buBlip>
            </a:pPr>
            <a:r>
              <a:rPr lang="cs-CZ" dirty="0" smtClean="0"/>
              <a:t>vhodnější </a:t>
            </a:r>
            <a:r>
              <a:rPr lang="cs-CZ" dirty="0"/>
              <a:t>pro obecnější </a:t>
            </a:r>
            <a:r>
              <a:rPr lang="cs-CZ" dirty="0" smtClean="0"/>
              <a:t>témata</a:t>
            </a:r>
            <a:endParaRPr lang="cs-CZ" dirty="0"/>
          </a:p>
        </p:txBody>
      </p:sp>
    </p:spTree>
    <p:extLst>
      <p:ext uri="{BB962C8B-B14F-4D97-AF65-F5344CB8AC3E}">
        <p14:creationId xmlns:p14="http://schemas.microsoft.com/office/powerpoint/2010/main" val="29237289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467544" y="1988840"/>
            <a:ext cx="3528392" cy="4176464"/>
          </a:xfrm>
        </p:spPr>
        <p:txBody>
          <a:bodyPr>
            <a:normAutofit/>
          </a:bodyPr>
          <a:lstStyle/>
          <a:p>
            <a:r>
              <a:rPr lang="cs-CZ" sz="2400" b="1" u="sng" dirty="0" smtClean="0"/>
              <a:t>Partneři by rádi:</a:t>
            </a:r>
          </a:p>
          <a:p>
            <a:pPr marL="457200" indent="-457200">
              <a:buFont typeface="Arial" panose="020B0604020202020204" pitchFamily="34" charset="0"/>
              <a:buChar char="•"/>
            </a:pPr>
            <a:r>
              <a:rPr lang="cs-CZ" sz="2200" dirty="0" smtClean="0"/>
              <a:t>Větší zapojení do „</a:t>
            </a:r>
            <a:r>
              <a:rPr lang="cs-CZ" sz="2200" dirty="0" err="1" smtClean="0"/>
              <a:t>kreativy</a:t>
            </a:r>
            <a:r>
              <a:rPr lang="cs-CZ" sz="2200" dirty="0" smtClean="0"/>
              <a:t>“, začátku přípravy výzvy</a:t>
            </a:r>
          </a:p>
          <a:p>
            <a:pPr marL="457200" indent="-457200">
              <a:buFont typeface="Arial" panose="020B0604020202020204" pitchFamily="34" charset="0"/>
              <a:buChar char="•"/>
            </a:pPr>
            <a:r>
              <a:rPr lang="cs-CZ" sz="2200" dirty="0" smtClean="0"/>
              <a:t>Aby zástupci implementace měly menší zastoupení/hlasovací právo než doposud (někdy až 50%) </a:t>
            </a:r>
            <a:endParaRPr lang="cs-CZ" sz="2200" dirty="0"/>
          </a:p>
          <a:p>
            <a:pPr marL="457200" indent="-457200">
              <a:buFont typeface="Arial" panose="020B0604020202020204" pitchFamily="34" charset="0"/>
              <a:buChar char="•"/>
            </a:pPr>
            <a:endParaRPr lang="cs-CZ" i="1" dirty="0"/>
          </a:p>
        </p:txBody>
      </p:sp>
      <p:sp>
        <p:nvSpPr>
          <p:cNvPr id="3" name="Nadpis 2"/>
          <p:cNvSpPr>
            <a:spLocks noGrp="1"/>
          </p:cNvSpPr>
          <p:nvPr>
            <p:ph type="title"/>
          </p:nvPr>
        </p:nvSpPr>
        <p:spPr/>
        <p:txBody>
          <a:bodyPr/>
          <a:lstStyle/>
          <a:p>
            <a:r>
              <a:rPr lang="cs-CZ" sz="2400" dirty="0" smtClean="0"/>
              <a:t>Problémová je otázka odpovědnosti za výzvu…</a:t>
            </a:r>
            <a:endParaRPr lang="cs-CZ" sz="2400" dirty="0"/>
          </a:p>
        </p:txBody>
      </p:sp>
      <p:sp>
        <p:nvSpPr>
          <p:cNvPr id="4" name="Zástupný symbol pro obsah 1"/>
          <p:cNvSpPr txBox="1">
            <a:spLocks/>
          </p:cNvSpPr>
          <p:nvPr/>
        </p:nvSpPr>
        <p:spPr>
          <a:xfrm>
            <a:off x="5004048" y="2564904"/>
            <a:ext cx="3600400" cy="3746723"/>
          </a:xfrm>
          <a:prstGeom prst="rect">
            <a:avLst/>
          </a:prstGeom>
        </p:spPr>
        <p:txBody>
          <a:bodyPr>
            <a:normAutofit/>
          </a:bodyPr>
          <a:lstStyle>
            <a:lvl1pPr marL="0" indent="0" algn="l" defTabSz="914400" rtl="0" eaLnBrk="1" latinLnBrk="0" hangingPunct="1">
              <a:spcBef>
                <a:spcPts val="1000"/>
              </a:spcBef>
              <a:spcAft>
                <a:spcPts val="1000"/>
              </a:spcAft>
              <a:buFontTx/>
              <a:buNone/>
              <a:defRPr sz="28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Tx/>
              <a:buNone/>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Tx/>
              <a:buNone/>
              <a:defRPr sz="20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Tx/>
              <a:buNone/>
              <a:defRPr sz="18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Tx/>
              <a:buNone/>
              <a:defRPr sz="1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None/>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cs-CZ" sz="2000" b="1" u="sng" dirty="0" smtClean="0"/>
              <a:t>ŘO</a:t>
            </a:r>
          </a:p>
          <a:p>
            <a:pPr marL="285750" indent="-285750">
              <a:buFont typeface="Arial" panose="020B0604020202020204" pitchFamily="34" charset="0"/>
              <a:buChar char="•"/>
            </a:pPr>
            <a:r>
              <a:rPr lang="cs-CZ" sz="2400" dirty="0" smtClean="0"/>
              <a:t>Zodpovědnost za implementaci a čerpání leží na nás</a:t>
            </a:r>
          </a:p>
        </p:txBody>
      </p:sp>
      <p:pic>
        <p:nvPicPr>
          <p:cNvPr id="3076"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05962" y="3332409"/>
            <a:ext cx="744988" cy="7692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800640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pPr marL="457200" indent="-457200">
              <a:buFont typeface="Arial" panose="020B0604020202020204" pitchFamily="34" charset="0"/>
              <a:buChar char="•"/>
            </a:pPr>
            <a:r>
              <a:rPr lang="cs-CZ" dirty="0" smtClean="0"/>
              <a:t>Identifikace nekomunikace uvnitř implementační struktury</a:t>
            </a:r>
          </a:p>
          <a:p>
            <a:pPr lvl="1"/>
            <a:r>
              <a:rPr lang="cs-CZ" sz="2200" i="1" dirty="0" smtClean="0">
                <a:solidFill>
                  <a:schemeClr val="tx1">
                    <a:lumMod val="50000"/>
                    <a:lumOff val="50000"/>
                  </a:schemeClr>
                </a:solidFill>
              </a:rPr>
              <a:t>“</a:t>
            </a:r>
            <a:r>
              <a:rPr lang="cs-CZ" sz="2200" i="1" dirty="0">
                <a:solidFill>
                  <a:schemeClr val="tx1">
                    <a:lumMod val="50000"/>
                    <a:lumOff val="50000"/>
                  </a:schemeClr>
                </a:solidFill>
              </a:rPr>
              <a:t>Nikdo neví, kdo je za co odpovědný. ŘO velmi často, když je za něco plísníme, říkají, že to chce MMR v metodice. Trošku jsme si naběhli na jednotnost. MMR se toho chytlo, což je dobře. Ale vrací se nám to jako velký chaos, protože ministerstva se teď vzájemně obviňují, kdo za co může. Je to dáno detailností metodiky... Snaha o zjednodušení vedla k ještě většímu svázání a omezení manévrovacího prostoru. Jestli jsme radši neměli mlčet.“ (partner) </a:t>
            </a:r>
          </a:p>
        </p:txBody>
      </p:sp>
      <p:sp>
        <p:nvSpPr>
          <p:cNvPr id="3" name="Nadpis 2"/>
          <p:cNvSpPr>
            <a:spLocks noGrp="1"/>
          </p:cNvSpPr>
          <p:nvPr>
            <p:ph type="title"/>
          </p:nvPr>
        </p:nvSpPr>
        <p:spPr/>
        <p:txBody>
          <a:bodyPr/>
          <a:lstStyle/>
          <a:p>
            <a:r>
              <a:rPr lang="cs-CZ" dirty="0" smtClean="0"/>
              <a:t>… a odpovědnosti za složitost procesů.</a:t>
            </a:r>
            <a:endParaRPr lang="cs-CZ" dirty="0"/>
          </a:p>
        </p:txBody>
      </p:sp>
    </p:spTree>
    <p:extLst>
      <p:ext uri="{BB962C8B-B14F-4D97-AF65-F5344CB8AC3E}">
        <p14:creationId xmlns:p14="http://schemas.microsoft.com/office/powerpoint/2010/main" val="19507691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a:bodyPr>
          <a:lstStyle/>
          <a:p>
            <a:pPr marL="457200" indent="-457200">
              <a:buFont typeface="Arial" panose="020B0604020202020204" pitchFamily="34" charset="0"/>
              <a:buChar char="•"/>
            </a:pPr>
            <a:r>
              <a:rPr lang="cs-CZ" dirty="0" smtClean="0"/>
              <a:t>Není možné stanovit jednu „ideální“ platformu</a:t>
            </a:r>
          </a:p>
          <a:p>
            <a:pPr marL="457200" indent="-457200">
              <a:buFont typeface="Arial" panose="020B0604020202020204" pitchFamily="34" charset="0"/>
              <a:buChar char="•"/>
            </a:pPr>
            <a:r>
              <a:rPr lang="cs-CZ" dirty="0"/>
              <a:t>Problém = fluktuace zaměstnanců </a:t>
            </a:r>
            <a:endParaRPr lang="cs-CZ" dirty="0" smtClean="0"/>
          </a:p>
          <a:p>
            <a:pPr marL="457200" indent="-457200">
              <a:buFont typeface="Arial" panose="020B0604020202020204" pitchFamily="34" charset="0"/>
              <a:buChar char="•"/>
            </a:pPr>
            <a:r>
              <a:rPr lang="cs-CZ" dirty="0" smtClean="0"/>
              <a:t>Důraz tvůrce metodik na formální </a:t>
            </a:r>
            <a:r>
              <a:rPr lang="cs-CZ" dirty="0"/>
              <a:t>nastavení </a:t>
            </a:r>
            <a:r>
              <a:rPr lang="cs-CZ" dirty="0" smtClean="0"/>
              <a:t>platforem</a:t>
            </a:r>
          </a:p>
          <a:p>
            <a:pPr marL="457200" indent="-457200">
              <a:buFont typeface="Arial" panose="020B0604020202020204" pitchFamily="34" charset="0"/>
              <a:buChar char="•"/>
            </a:pPr>
            <a:endParaRPr lang="cs-CZ" dirty="0" smtClean="0"/>
          </a:p>
          <a:p>
            <a:pPr marL="457200" indent="-457200">
              <a:buFont typeface="Arial" panose="020B0604020202020204" pitchFamily="34" charset="0"/>
              <a:buChar char="•"/>
            </a:pPr>
            <a:endParaRPr lang="cs-CZ" dirty="0" smtClean="0"/>
          </a:p>
        </p:txBody>
      </p:sp>
      <p:sp>
        <p:nvSpPr>
          <p:cNvPr id="3" name="Nadpis 2"/>
          <p:cNvSpPr>
            <a:spLocks noGrp="1"/>
          </p:cNvSpPr>
          <p:nvPr>
            <p:ph type="title"/>
          </p:nvPr>
        </p:nvSpPr>
        <p:spPr/>
        <p:txBody>
          <a:bodyPr/>
          <a:lstStyle/>
          <a:p>
            <a:r>
              <a:rPr lang="cs-CZ" dirty="0" smtClean="0"/>
              <a:t>Překážky a nefunkční prvky</a:t>
            </a:r>
            <a:endParaRPr lang="cs-CZ" dirty="0"/>
          </a:p>
        </p:txBody>
      </p:sp>
    </p:spTree>
    <p:extLst>
      <p:ext uri="{BB962C8B-B14F-4D97-AF65-F5344CB8AC3E}">
        <p14:creationId xmlns:p14="http://schemas.microsoft.com/office/powerpoint/2010/main" val="39426083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lstStyle/>
          <a:p>
            <a:r>
              <a:rPr lang="cs-CZ" dirty="0" smtClean="0"/>
              <a:t>Evaluace synergií a komplementarit </a:t>
            </a:r>
            <a:endParaRPr lang="cs-CZ"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7744" y="2348880"/>
            <a:ext cx="4369668" cy="2913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88605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95536" y="2564904"/>
            <a:ext cx="8291264" cy="3384376"/>
          </a:xfrm>
        </p:spPr>
        <p:txBody>
          <a:bodyPr>
            <a:noAutofit/>
          </a:bodyPr>
          <a:lstStyle/>
          <a:p>
            <a:pPr marL="457200" indent="-457200">
              <a:buFont typeface="Arial" panose="020B0604020202020204" pitchFamily="34" charset="0"/>
              <a:buChar char="•"/>
            </a:pPr>
            <a:r>
              <a:rPr lang="cs-CZ" sz="2400" dirty="0" smtClean="0"/>
              <a:t>Nastavení a sledování synergických a komplementárních vazeb je nástroj JMP, který má přispět ke </a:t>
            </a:r>
            <a:r>
              <a:rPr lang="cs-CZ" sz="2400" b="1" dirty="0" smtClean="0"/>
              <a:t>strategickému plánování a vyšší efektivitě </a:t>
            </a:r>
            <a:r>
              <a:rPr lang="cs-CZ" sz="2400" dirty="0" smtClean="0"/>
              <a:t>nakládání s finančními prostředky ESIF.</a:t>
            </a:r>
          </a:p>
          <a:p>
            <a:pPr marL="457200" indent="-457200">
              <a:buFont typeface="Arial" panose="020B0604020202020204" pitchFamily="34" charset="0"/>
              <a:buChar char="•"/>
            </a:pPr>
            <a:r>
              <a:rPr lang="cs-CZ" sz="2400" dirty="0" smtClean="0"/>
              <a:t>V rámci evaluace jsme se zaměřili na </a:t>
            </a:r>
            <a:r>
              <a:rPr lang="cs-CZ" sz="2400" b="1" dirty="0" smtClean="0"/>
              <a:t>procesní zhodnocení</a:t>
            </a:r>
            <a:r>
              <a:rPr lang="cs-CZ" sz="2400" dirty="0" smtClean="0"/>
              <a:t> tohoto nástroje a jeho potenciál k naplňování těchto cílů.</a:t>
            </a:r>
          </a:p>
          <a:p>
            <a:pPr marL="457200" indent="-457200">
              <a:buFont typeface="Arial" panose="020B0604020202020204" pitchFamily="34" charset="0"/>
              <a:buChar char="•"/>
            </a:pPr>
            <a:r>
              <a:rPr lang="cs-CZ" sz="2400" dirty="0" smtClean="0"/>
              <a:t>Sběr dat probíhal společně s evaluací platforem</a:t>
            </a:r>
          </a:p>
        </p:txBody>
      </p:sp>
      <p:sp>
        <p:nvSpPr>
          <p:cNvPr id="3" name="Nadpis 2"/>
          <p:cNvSpPr>
            <a:spLocks noGrp="1"/>
          </p:cNvSpPr>
          <p:nvPr>
            <p:ph type="title"/>
          </p:nvPr>
        </p:nvSpPr>
        <p:spPr/>
        <p:txBody>
          <a:bodyPr/>
          <a:lstStyle/>
          <a:p>
            <a:r>
              <a:rPr lang="cs-CZ" dirty="0" smtClean="0"/>
              <a:t>O čem byla evaluace synergií a komplementarit?</a:t>
            </a:r>
            <a:endParaRPr lang="cs-CZ" dirty="0"/>
          </a:p>
        </p:txBody>
      </p:sp>
    </p:spTree>
    <p:extLst>
      <p:ext uri="{BB962C8B-B14F-4D97-AF65-F5344CB8AC3E}">
        <p14:creationId xmlns:p14="http://schemas.microsoft.com/office/powerpoint/2010/main" val="6940325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a:xfrm>
            <a:off x="395536" y="620688"/>
            <a:ext cx="8748464" cy="504056"/>
          </a:xfrm>
        </p:spPr>
        <p:txBody>
          <a:bodyPr/>
          <a:lstStyle/>
          <a:p>
            <a:pPr>
              <a:spcBef>
                <a:spcPts val="0"/>
              </a:spcBef>
            </a:pPr>
            <a:r>
              <a:rPr lang="cs-CZ" dirty="0" smtClean="0">
                <a:latin typeface="Arial Narrow" pitchFamily="34" charset="0"/>
              </a:rPr>
              <a:t>		    </a:t>
            </a:r>
            <a:r>
              <a:rPr lang="cs-CZ" dirty="0">
                <a:latin typeface="Arial Narrow" pitchFamily="34" charset="0"/>
              </a:rPr>
              <a:t> </a:t>
            </a:r>
            <a:r>
              <a:rPr lang="cs-CZ" dirty="0" smtClean="0">
                <a:latin typeface="Arial Narrow" pitchFamily="34" charset="0"/>
              </a:rPr>
              <a:t>Co jsme zjišťovali?</a:t>
            </a:r>
            <a:r>
              <a:rPr lang="cs-CZ" dirty="0">
                <a:latin typeface="Arial Narrow" pitchFamily="34" charset="0"/>
              </a:rPr>
              <a:t/>
            </a:r>
            <a:br>
              <a:rPr lang="cs-CZ" dirty="0">
                <a:latin typeface="Arial Narrow" pitchFamily="34" charset="0"/>
              </a:rPr>
            </a:br>
            <a:r>
              <a:rPr lang="cs-CZ" dirty="0" smtClean="0">
                <a:latin typeface="Arial Narrow" pitchFamily="34" charset="0"/>
              </a:rPr>
              <a:t>		</a:t>
            </a:r>
            <a:endParaRPr lang="cs-CZ" sz="2400" dirty="0">
              <a:latin typeface="Arial Narrow" pitchFamily="34" charset="0"/>
            </a:endParaRPr>
          </a:p>
        </p:txBody>
      </p:sp>
      <p:graphicFrame>
        <p:nvGraphicFramePr>
          <p:cNvPr id="2" name="Diagram 1"/>
          <p:cNvGraphicFramePr/>
          <p:nvPr>
            <p:extLst>
              <p:ext uri="{D42A27DB-BD31-4B8C-83A1-F6EECF244321}">
                <p14:modId xmlns:p14="http://schemas.microsoft.com/office/powerpoint/2010/main" val="674217843"/>
              </p:ext>
            </p:extLst>
          </p:nvPr>
        </p:nvGraphicFramePr>
        <p:xfrm>
          <a:off x="2699792" y="2645296"/>
          <a:ext cx="3312368" cy="23116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Ovál 7"/>
          <p:cNvSpPr/>
          <p:nvPr/>
        </p:nvSpPr>
        <p:spPr>
          <a:xfrm>
            <a:off x="323528" y="2924944"/>
            <a:ext cx="1512168" cy="720080"/>
          </a:xfrm>
          <a:prstGeom prst="ellipse">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000" dirty="0">
                <a:solidFill>
                  <a:schemeClr val="tx1"/>
                </a:solidFill>
              </a:rPr>
              <a:t>Jaký je výchozí stav u jednotlivých S/K vazeb?</a:t>
            </a:r>
          </a:p>
        </p:txBody>
      </p:sp>
      <p:sp>
        <p:nvSpPr>
          <p:cNvPr id="20" name="Ovál 19"/>
          <p:cNvSpPr/>
          <p:nvPr/>
        </p:nvSpPr>
        <p:spPr>
          <a:xfrm>
            <a:off x="4620861" y="1675202"/>
            <a:ext cx="1728192" cy="889701"/>
          </a:xfrm>
          <a:prstGeom prst="ellipse">
            <a:avLst/>
          </a:prstGeom>
          <a:solidFill>
            <a:schemeClr val="accent1">
              <a:lumMod val="20000"/>
              <a:lumOff val="8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000" dirty="0">
                <a:solidFill>
                  <a:schemeClr val="tx1"/>
                </a:solidFill>
              </a:rPr>
              <a:t>Jsou využívány všechny mechanismy koordinace nastavené v </a:t>
            </a:r>
            <a:r>
              <a:rPr lang="cs-CZ" sz="1000" dirty="0" err="1">
                <a:solidFill>
                  <a:schemeClr val="tx1"/>
                </a:solidFill>
              </a:rPr>
              <a:t>DoP</a:t>
            </a:r>
            <a:r>
              <a:rPr lang="cs-CZ" sz="1000" dirty="0">
                <a:solidFill>
                  <a:schemeClr val="tx1"/>
                </a:solidFill>
              </a:rPr>
              <a:t>?</a:t>
            </a:r>
          </a:p>
        </p:txBody>
      </p:sp>
      <p:sp>
        <p:nvSpPr>
          <p:cNvPr id="22" name="Ovál 21"/>
          <p:cNvSpPr/>
          <p:nvPr/>
        </p:nvSpPr>
        <p:spPr>
          <a:xfrm>
            <a:off x="6624521" y="3933056"/>
            <a:ext cx="1611589" cy="900100"/>
          </a:xfrm>
          <a:prstGeom prst="ellipse">
            <a:avLst/>
          </a:prstGeom>
          <a:solidFill>
            <a:schemeClr val="accent3">
              <a:lumMod val="60000"/>
              <a:lumOff val="4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000" dirty="0">
                <a:solidFill>
                  <a:schemeClr val="tx1"/>
                </a:solidFill>
              </a:rPr>
              <a:t>Jaký by byl proces implementace </a:t>
            </a:r>
            <a:r>
              <a:rPr lang="cs-CZ" sz="1000" dirty="0" smtClean="0">
                <a:solidFill>
                  <a:schemeClr val="tx1"/>
                </a:solidFill>
              </a:rPr>
              <a:t>bez </a:t>
            </a:r>
            <a:r>
              <a:rPr lang="cs-CZ" sz="1000" dirty="0">
                <a:solidFill>
                  <a:schemeClr val="tx1"/>
                </a:solidFill>
              </a:rPr>
              <a:t>jakékoliv koordinace?</a:t>
            </a:r>
          </a:p>
        </p:txBody>
      </p:sp>
      <p:sp>
        <p:nvSpPr>
          <p:cNvPr id="25" name="Ovál 24"/>
          <p:cNvSpPr/>
          <p:nvPr/>
        </p:nvSpPr>
        <p:spPr>
          <a:xfrm>
            <a:off x="467544" y="4383106"/>
            <a:ext cx="2232248" cy="1710190"/>
          </a:xfrm>
          <a:prstGeom prst="ellipse">
            <a:avLst/>
          </a:prstGeom>
          <a:solidFill>
            <a:schemeClr val="accent4">
              <a:lumMod val="20000"/>
              <a:lumOff val="8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cs-CZ" sz="1000" dirty="0">
                <a:solidFill>
                  <a:schemeClr val="tx1"/>
                </a:solidFill>
              </a:rPr>
              <a:t>Jaké existují bariéry a nepokrytá místa z pohledu </a:t>
            </a:r>
            <a:r>
              <a:rPr lang="cs-CZ" sz="1000" dirty="0" smtClean="0">
                <a:solidFill>
                  <a:schemeClr val="tx1"/>
                </a:solidFill>
              </a:rPr>
              <a:t>metodik (zejména </a:t>
            </a:r>
            <a:r>
              <a:rPr lang="cs-CZ" sz="1000" dirty="0">
                <a:solidFill>
                  <a:schemeClr val="tx1"/>
                </a:solidFill>
              </a:rPr>
              <a:t>MP řízení výzev, hodnocení a výběr projektů 2014–2020 a MP monitorování 2014–2020</a:t>
            </a:r>
            <a:r>
              <a:rPr lang="cs-CZ" sz="1000" dirty="0" smtClean="0">
                <a:solidFill>
                  <a:schemeClr val="tx1"/>
                </a:solidFill>
              </a:rPr>
              <a:t>)?</a:t>
            </a:r>
            <a:endParaRPr lang="cs-CZ" sz="1000" dirty="0">
              <a:solidFill>
                <a:schemeClr val="tx1"/>
              </a:solidFill>
            </a:endParaRPr>
          </a:p>
        </p:txBody>
      </p:sp>
      <p:sp>
        <p:nvSpPr>
          <p:cNvPr id="26" name="Ovál 25"/>
          <p:cNvSpPr/>
          <p:nvPr/>
        </p:nvSpPr>
        <p:spPr>
          <a:xfrm>
            <a:off x="833772" y="2074422"/>
            <a:ext cx="1689094" cy="720080"/>
          </a:xfrm>
          <a:prstGeom prst="ellipse">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000" dirty="0">
                <a:solidFill>
                  <a:schemeClr val="tx1"/>
                </a:solidFill>
              </a:rPr>
              <a:t>Jsou v plánovaných výzvách pokryty všechny vazby?</a:t>
            </a:r>
          </a:p>
        </p:txBody>
      </p:sp>
      <p:sp>
        <p:nvSpPr>
          <p:cNvPr id="29" name="Ovál 28"/>
          <p:cNvSpPr/>
          <p:nvPr/>
        </p:nvSpPr>
        <p:spPr>
          <a:xfrm>
            <a:off x="2522866" y="1710263"/>
            <a:ext cx="1689094" cy="720080"/>
          </a:xfrm>
          <a:prstGeom prst="ellipse">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000" dirty="0" smtClean="0">
                <a:solidFill>
                  <a:schemeClr val="tx1"/>
                </a:solidFill>
              </a:rPr>
              <a:t>V případě, že nejsou, z jakého důvodu?</a:t>
            </a:r>
            <a:endParaRPr lang="cs-CZ" sz="1000" dirty="0">
              <a:solidFill>
                <a:schemeClr val="tx1"/>
              </a:solidFill>
            </a:endParaRPr>
          </a:p>
        </p:txBody>
      </p:sp>
      <p:sp>
        <p:nvSpPr>
          <p:cNvPr id="34" name="Ovál 33"/>
          <p:cNvSpPr/>
          <p:nvPr/>
        </p:nvSpPr>
        <p:spPr>
          <a:xfrm>
            <a:off x="6516216" y="1903794"/>
            <a:ext cx="1828202" cy="673677"/>
          </a:xfrm>
          <a:prstGeom prst="ellipse">
            <a:avLst/>
          </a:prstGeom>
          <a:solidFill>
            <a:schemeClr val="accent1">
              <a:lumMod val="20000"/>
              <a:lumOff val="8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000" dirty="0">
                <a:solidFill>
                  <a:schemeClr val="tx1"/>
                </a:solidFill>
              </a:rPr>
              <a:t>Jsou využívány </a:t>
            </a:r>
            <a:r>
              <a:rPr lang="cs-CZ" sz="1000" dirty="0" smtClean="0">
                <a:solidFill>
                  <a:schemeClr val="tx1"/>
                </a:solidFill>
              </a:rPr>
              <a:t>i jiné mechanismy nad rámec </a:t>
            </a:r>
            <a:r>
              <a:rPr lang="cs-CZ" sz="1000" dirty="0" err="1" smtClean="0">
                <a:solidFill>
                  <a:schemeClr val="tx1"/>
                </a:solidFill>
              </a:rPr>
              <a:t>DoP</a:t>
            </a:r>
            <a:r>
              <a:rPr lang="cs-CZ" sz="1000" dirty="0" smtClean="0">
                <a:solidFill>
                  <a:schemeClr val="tx1"/>
                </a:solidFill>
              </a:rPr>
              <a:t>?</a:t>
            </a:r>
            <a:endParaRPr lang="cs-CZ" sz="1000" dirty="0">
              <a:solidFill>
                <a:schemeClr val="tx1"/>
              </a:solidFill>
            </a:endParaRPr>
          </a:p>
        </p:txBody>
      </p:sp>
      <p:sp>
        <p:nvSpPr>
          <p:cNvPr id="35" name="Ovál 34"/>
          <p:cNvSpPr/>
          <p:nvPr/>
        </p:nvSpPr>
        <p:spPr>
          <a:xfrm>
            <a:off x="6448990" y="2742672"/>
            <a:ext cx="1962653" cy="1046367"/>
          </a:xfrm>
          <a:prstGeom prst="ellipse">
            <a:avLst/>
          </a:prstGeom>
          <a:solidFill>
            <a:schemeClr val="accent1">
              <a:lumMod val="20000"/>
              <a:lumOff val="8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000" dirty="0" smtClean="0">
                <a:solidFill>
                  <a:schemeClr val="tx1"/>
                </a:solidFill>
              </a:rPr>
              <a:t>Které mechanismy jsou využívány nejvíce, které nejsou využívány, které jsou nejúčinnější?</a:t>
            </a:r>
            <a:endParaRPr lang="cs-CZ" sz="1000" dirty="0">
              <a:solidFill>
                <a:schemeClr val="tx1"/>
              </a:solidFill>
            </a:endParaRPr>
          </a:p>
        </p:txBody>
      </p:sp>
      <p:sp>
        <p:nvSpPr>
          <p:cNvPr id="36" name="Ovál 35"/>
          <p:cNvSpPr/>
          <p:nvPr/>
        </p:nvSpPr>
        <p:spPr>
          <a:xfrm>
            <a:off x="6448990" y="4985556"/>
            <a:ext cx="1787120" cy="1035732"/>
          </a:xfrm>
          <a:prstGeom prst="ellipse">
            <a:avLst/>
          </a:prstGeom>
          <a:solidFill>
            <a:schemeClr val="accent3">
              <a:lumMod val="60000"/>
              <a:lumOff val="4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000" dirty="0" smtClean="0">
                <a:solidFill>
                  <a:schemeClr val="tx1"/>
                </a:solidFill>
              </a:rPr>
              <a:t>Je nastavený proces implementace S/K vazeb dostatečný? Lze proces nějak zefektivnit?</a:t>
            </a:r>
            <a:endParaRPr lang="cs-CZ" sz="1000" dirty="0">
              <a:solidFill>
                <a:schemeClr val="tx1"/>
              </a:solidFill>
            </a:endParaRPr>
          </a:p>
        </p:txBody>
      </p:sp>
      <p:sp>
        <p:nvSpPr>
          <p:cNvPr id="37" name="Ovál 36"/>
          <p:cNvSpPr/>
          <p:nvPr/>
        </p:nvSpPr>
        <p:spPr>
          <a:xfrm>
            <a:off x="4716016" y="5229200"/>
            <a:ext cx="1467573" cy="769386"/>
          </a:xfrm>
          <a:prstGeom prst="ellipse">
            <a:avLst/>
          </a:prstGeom>
          <a:solidFill>
            <a:schemeClr val="accent3">
              <a:lumMod val="60000"/>
              <a:lumOff val="40000"/>
            </a:schemeClr>
          </a:solid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sz="1000" dirty="0" smtClean="0">
                <a:solidFill>
                  <a:schemeClr val="tx1"/>
                </a:solidFill>
              </a:rPr>
              <a:t>Jaké jsou bariéry v implementaci?</a:t>
            </a:r>
            <a:endParaRPr lang="cs-CZ" sz="1000" dirty="0">
              <a:solidFill>
                <a:schemeClr val="tx1"/>
              </a:solidFill>
            </a:endParaRPr>
          </a:p>
        </p:txBody>
      </p:sp>
    </p:spTree>
    <p:extLst>
      <p:ext uri="{BB962C8B-B14F-4D97-AF65-F5344CB8AC3E}">
        <p14:creationId xmlns:p14="http://schemas.microsoft.com/office/powerpoint/2010/main" val="302919673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Nadpis 2"/>
          <p:cNvSpPr>
            <a:spLocks noGrp="1"/>
          </p:cNvSpPr>
          <p:nvPr>
            <p:ph type="title"/>
          </p:nvPr>
        </p:nvSpPr>
        <p:spPr>
          <a:xfrm>
            <a:off x="395536" y="1412776"/>
            <a:ext cx="8291264" cy="1800200"/>
          </a:xfrm>
          <a:ln w="19050">
            <a:solidFill>
              <a:schemeClr val="accent1"/>
            </a:solidFill>
          </a:ln>
        </p:spPr>
        <p:txBody>
          <a:bodyPr/>
          <a:lstStyle/>
          <a:p>
            <a:pPr algn="ctr">
              <a:spcBef>
                <a:spcPts val="0"/>
              </a:spcBef>
            </a:pPr>
            <a:r>
              <a:rPr lang="cs-CZ" sz="2800" dirty="0" smtClean="0">
                <a:latin typeface="+mj-lt"/>
              </a:rPr>
              <a:t>2014-2020: </a:t>
            </a:r>
            <a:br>
              <a:rPr lang="cs-CZ" sz="2800" dirty="0" smtClean="0">
                <a:latin typeface="+mj-lt"/>
              </a:rPr>
            </a:br>
            <a:r>
              <a:rPr lang="cs-CZ" sz="2800" b="0" dirty="0" smtClean="0"/>
              <a:t>důraz </a:t>
            </a:r>
            <a:r>
              <a:rPr lang="cs-CZ" sz="2800" b="0" dirty="0"/>
              <a:t>na posílení strategického plánování, zvýšení efektivity systému řízení a dosahování cílů a výsledků</a:t>
            </a:r>
          </a:p>
        </p:txBody>
      </p:sp>
      <p:sp>
        <p:nvSpPr>
          <p:cNvPr id="2" name="Zástupný symbol pro obsah 1"/>
          <p:cNvSpPr>
            <a:spLocks noGrp="1"/>
          </p:cNvSpPr>
          <p:nvPr>
            <p:ph idx="1"/>
          </p:nvPr>
        </p:nvSpPr>
        <p:spPr>
          <a:xfrm>
            <a:off x="467544" y="4293096"/>
            <a:ext cx="8291264" cy="1656184"/>
          </a:xfrm>
          <a:ln w="19050">
            <a:solidFill>
              <a:schemeClr val="accent1"/>
            </a:solidFill>
          </a:ln>
        </p:spPr>
        <p:txBody>
          <a:bodyPr>
            <a:noAutofit/>
          </a:bodyPr>
          <a:lstStyle/>
          <a:p>
            <a:pPr algn="ctr"/>
            <a:r>
              <a:rPr lang="cs-CZ" sz="9600" dirty="0" smtClean="0">
                <a:solidFill>
                  <a:schemeClr val="accent1"/>
                </a:solidFill>
              </a:rPr>
              <a:t>J</a:t>
            </a:r>
            <a:r>
              <a:rPr lang="cs-CZ" dirty="0" smtClean="0">
                <a:solidFill>
                  <a:schemeClr val="accent1"/>
                </a:solidFill>
              </a:rPr>
              <a:t>ednotné</a:t>
            </a:r>
            <a:r>
              <a:rPr lang="cs-CZ" sz="3200" dirty="0" smtClean="0">
                <a:solidFill>
                  <a:schemeClr val="accent1"/>
                </a:solidFill>
              </a:rPr>
              <a:t> </a:t>
            </a:r>
            <a:r>
              <a:rPr lang="cs-CZ" sz="9600" dirty="0" smtClean="0">
                <a:solidFill>
                  <a:schemeClr val="accent1"/>
                </a:solidFill>
              </a:rPr>
              <a:t>M</a:t>
            </a:r>
            <a:r>
              <a:rPr lang="cs-CZ" dirty="0" smtClean="0">
                <a:solidFill>
                  <a:schemeClr val="accent1"/>
                </a:solidFill>
              </a:rPr>
              <a:t>etodické </a:t>
            </a:r>
            <a:r>
              <a:rPr lang="cs-CZ" sz="9600" dirty="0" smtClean="0">
                <a:solidFill>
                  <a:schemeClr val="accent1"/>
                </a:solidFill>
              </a:rPr>
              <a:t>P</a:t>
            </a:r>
            <a:r>
              <a:rPr lang="cs-CZ" dirty="0" smtClean="0">
                <a:solidFill>
                  <a:schemeClr val="accent1"/>
                </a:solidFill>
              </a:rPr>
              <a:t>rostředí</a:t>
            </a:r>
            <a:endParaRPr lang="cs-CZ" dirty="0">
              <a:solidFill>
                <a:schemeClr val="accent1"/>
              </a:solidFill>
            </a:endParaRPr>
          </a:p>
        </p:txBody>
      </p:sp>
      <p:sp>
        <p:nvSpPr>
          <p:cNvPr id="8" name="Zástupný symbol pro obsah 1"/>
          <p:cNvSpPr txBox="1">
            <a:spLocks/>
          </p:cNvSpPr>
          <p:nvPr/>
        </p:nvSpPr>
        <p:spPr>
          <a:xfrm>
            <a:off x="179512" y="4437112"/>
            <a:ext cx="8291264" cy="792088"/>
          </a:xfrm>
          <a:prstGeom prst="rect">
            <a:avLst/>
          </a:prstGeom>
        </p:spPr>
        <p:txBody>
          <a:bodyPr>
            <a:normAutofit/>
          </a:bodyPr>
          <a:lstStyle>
            <a:lvl1pPr marL="0" indent="0" algn="l" defTabSz="914400" rtl="0" eaLnBrk="1" latinLnBrk="0" hangingPunct="1">
              <a:spcBef>
                <a:spcPts val="1000"/>
              </a:spcBef>
              <a:spcAft>
                <a:spcPts val="1000"/>
              </a:spcAft>
              <a:buFontTx/>
              <a:buNone/>
              <a:defRPr sz="28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Tx/>
              <a:buNone/>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Tx/>
              <a:buNone/>
              <a:defRPr sz="20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Tx/>
              <a:buNone/>
              <a:defRPr sz="18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Tx/>
              <a:buNone/>
              <a:defRPr sz="1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None/>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cs-CZ" dirty="0"/>
          </a:p>
        </p:txBody>
      </p:sp>
      <p:sp>
        <p:nvSpPr>
          <p:cNvPr id="3" name="Šipka dolů 2"/>
          <p:cNvSpPr/>
          <p:nvPr/>
        </p:nvSpPr>
        <p:spPr>
          <a:xfrm>
            <a:off x="3923928" y="3356992"/>
            <a:ext cx="1224136" cy="7920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31055719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95536" y="2420888"/>
            <a:ext cx="8424936" cy="3528392"/>
          </a:xfrm>
        </p:spPr>
        <p:txBody>
          <a:bodyPr>
            <a:noAutofit/>
          </a:bodyPr>
          <a:lstStyle/>
          <a:p>
            <a:pPr marL="342900" indent="-342900">
              <a:buFont typeface="Arial" panose="020B0604020202020204" pitchFamily="34" charset="0"/>
              <a:buChar char="•"/>
            </a:pPr>
            <a:r>
              <a:rPr lang="cs-CZ" sz="2000" dirty="0" smtClean="0"/>
              <a:t>Výzva je </a:t>
            </a:r>
            <a:r>
              <a:rPr lang="cs-CZ" sz="2000" dirty="0"/>
              <a:t>lépe projednána  </a:t>
            </a:r>
            <a:r>
              <a:rPr lang="cs-CZ" sz="2000" dirty="0">
                <a:latin typeface="Courier New"/>
                <a:cs typeface="Courier New"/>
              </a:rPr>
              <a:t>→ </a:t>
            </a:r>
            <a:r>
              <a:rPr lang="cs-CZ" sz="2000" dirty="0"/>
              <a:t>vyšší </a:t>
            </a:r>
            <a:r>
              <a:rPr lang="cs-CZ" sz="2000" b="1" dirty="0"/>
              <a:t>eliminace případných překryvů</a:t>
            </a:r>
            <a:r>
              <a:rPr lang="cs-CZ" sz="2000" dirty="0"/>
              <a:t> a ohlídání </a:t>
            </a:r>
            <a:r>
              <a:rPr lang="cs-CZ" sz="2000" dirty="0" smtClean="0"/>
              <a:t>návazností (zejména v rámci ESIF)</a:t>
            </a:r>
          </a:p>
          <a:p>
            <a:pPr marL="342900" indent="-342900">
              <a:buFont typeface="Arial" panose="020B0604020202020204" pitchFamily="34" charset="0"/>
              <a:buChar char="•"/>
            </a:pPr>
            <a:r>
              <a:rPr lang="cs-CZ" sz="2000" dirty="0" smtClean="0"/>
              <a:t>Mezi nejúčinnější mechanismy koordinace z pohledu ŘO patří </a:t>
            </a:r>
            <a:r>
              <a:rPr lang="cs-CZ" sz="2000" b="1" dirty="0" smtClean="0"/>
              <a:t>neformální komunikace a platformy pro přípravu výzev</a:t>
            </a:r>
            <a:r>
              <a:rPr lang="cs-CZ" sz="2000" dirty="0" smtClean="0"/>
              <a:t>.</a:t>
            </a:r>
          </a:p>
          <a:p>
            <a:pPr marL="1085850" lvl="1" indent="-342900">
              <a:buFont typeface="Arial" panose="020B0604020202020204" pitchFamily="34" charset="0"/>
              <a:buChar char="•"/>
            </a:pPr>
            <a:r>
              <a:rPr lang="cs-CZ" sz="1600" dirty="0" smtClean="0"/>
              <a:t>Posilování partnerství a velké množství platforem pro přípravu výzev vytváří vhodné prostředí pro navazování kontaktů mezi resorty i partnery navzájem, což je jedním z předpokladů neformální komunikace.</a:t>
            </a:r>
          </a:p>
          <a:p>
            <a:pPr marL="1085850" lvl="1" indent="-342900">
              <a:buFont typeface="Arial" panose="020B0604020202020204" pitchFamily="34" charset="0"/>
              <a:buChar char="•"/>
            </a:pPr>
            <a:r>
              <a:rPr lang="cs-CZ" sz="1600" b="1" dirty="0" smtClean="0"/>
              <a:t>ALE</a:t>
            </a:r>
            <a:r>
              <a:rPr lang="cs-CZ" sz="1600" dirty="0" smtClean="0"/>
              <a:t>: neformální komunikace se špatně monitoruje a reportuje</a:t>
            </a:r>
          </a:p>
          <a:p>
            <a:pPr marL="342900" indent="-342900">
              <a:buFont typeface="Arial" panose="020B0604020202020204" pitchFamily="34" charset="0"/>
              <a:buChar char="•"/>
            </a:pPr>
            <a:r>
              <a:rPr lang="cs-CZ" sz="2000" dirty="0" smtClean="0"/>
              <a:t>Důležitou roli pro koordinaci S/K vazeb hrají také </a:t>
            </a:r>
            <a:r>
              <a:rPr lang="cs-CZ" sz="2000" b="1" dirty="0" smtClean="0"/>
              <a:t>memoranda a strategie.</a:t>
            </a:r>
          </a:p>
          <a:p>
            <a:pPr marL="1085850" lvl="1" indent="-342900">
              <a:buFont typeface="Arial" panose="020B0604020202020204" pitchFamily="34" charset="0"/>
              <a:buChar char="•"/>
            </a:pPr>
            <a:endParaRPr lang="cs-CZ" sz="1600" dirty="0" smtClean="0"/>
          </a:p>
          <a:p>
            <a:pPr marL="342900" indent="-342900">
              <a:buFont typeface="Arial" panose="020B0604020202020204" pitchFamily="34" charset="0"/>
              <a:buChar char="•"/>
            </a:pPr>
            <a:endParaRPr lang="cs-CZ" sz="2000" b="1" dirty="0" smtClean="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b="1" dirty="0"/>
          </a:p>
        </p:txBody>
      </p:sp>
      <p:sp>
        <p:nvSpPr>
          <p:cNvPr id="3" name="Nadpis 2"/>
          <p:cNvSpPr>
            <a:spLocks noGrp="1"/>
          </p:cNvSpPr>
          <p:nvPr>
            <p:ph type="title"/>
          </p:nvPr>
        </p:nvSpPr>
        <p:spPr/>
        <p:txBody>
          <a:bodyPr/>
          <a:lstStyle/>
          <a:p>
            <a:r>
              <a:rPr lang="cs-CZ" sz="2400" dirty="0" smtClean="0"/>
              <a:t>Posilování partnerské spolupráce má dopad i na koordinaci S/K</a:t>
            </a:r>
            <a:endParaRPr lang="cs-CZ" sz="2400" dirty="0"/>
          </a:p>
        </p:txBody>
      </p:sp>
    </p:spTree>
    <p:extLst>
      <p:ext uri="{BB962C8B-B14F-4D97-AF65-F5344CB8AC3E}">
        <p14:creationId xmlns:p14="http://schemas.microsoft.com/office/powerpoint/2010/main" val="28660377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95536" y="2492896"/>
            <a:ext cx="8291264" cy="3528392"/>
          </a:xfrm>
        </p:spPr>
        <p:txBody>
          <a:bodyPr>
            <a:noAutofit/>
          </a:bodyPr>
          <a:lstStyle/>
          <a:p>
            <a:pPr marL="342900" indent="-342900">
              <a:buFont typeface="Arial" panose="020B0604020202020204" pitchFamily="34" charset="0"/>
              <a:buChar char="•"/>
            </a:pPr>
            <a:r>
              <a:rPr lang="cs-CZ" sz="2400" dirty="0"/>
              <a:t>S/K jsou </a:t>
            </a:r>
            <a:r>
              <a:rPr lang="cs-CZ" sz="2400" dirty="0" smtClean="0"/>
              <a:t>ze </a:t>
            </a:r>
            <a:r>
              <a:rPr lang="cs-CZ" sz="2400" dirty="0"/>
              <a:t>strany ŘO vnímány spíše jako „</a:t>
            </a:r>
            <a:r>
              <a:rPr lang="cs-CZ" sz="2400" b="1" dirty="0"/>
              <a:t>uměle vytvořené téma</a:t>
            </a:r>
            <a:r>
              <a:rPr lang="cs-CZ" sz="2400" dirty="0"/>
              <a:t>“, neboť spolupráce při přípravě výzev a partnerský přístup automaticky implikuje také koordinaci synergických a komplementárních vazeb</a:t>
            </a:r>
            <a:r>
              <a:rPr lang="cs-CZ" sz="2400" dirty="0" smtClean="0"/>
              <a:t>.</a:t>
            </a:r>
          </a:p>
          <a:p>
            <a:r>
              <a:rPr lang="cs-CZ" sz="1800" i="1" dirty="0" smtClean="0">
                <a:solidFill>
                  <a:schemeClr val="tx1">
                    <a:lumMod val="65000"/>
                    <a:lumOff val="35000"/>
                  </a:schemeClr>
                </a:solidFill>
              </a:rPr>
              <a:t>„… na </a:t>
            </a:r>
            <a:r>
              <a:rPr lang="cs-CZ" sz="1800" i="1" dirty="0">
                <a:solidFill>
                  <a:schemeClr val="tx1">
                    <a:lumMod val="65000"/>
                    <a:lumOff val="35000"/>
                  </a:schemeClr>
                </a:solidFill>
              </a:rPr>
              <a:t>platformě to ale ve skutečnosti takto formálně neprobíhá. Vzejde to z diskuse ke konkrétním výzvám, kdy se ozve např. zástupce jiného OP a sdělí, že oni připravují takovou a takovou výzvu</a:t>
            </a:r>
            <a:r>
              <a:rPr lang="cs-CZ" sz="1800" i="1" dirty="0" smtClean="0">
                <a:solidFill>
                  <a:schemeClr val="tx1">
                    <a:lumMod val="65000"/>
                    <a:lumOff val="35000"/>
                  </a:schemeClr>
                </a:solidFill>
              </a:rPr>
              <a:t>.“ </a:t>
            </a:r>
            <a:r>
              <a:rPr lang="cs-CZ" sz="1800" dirty="0" smtClean="0">
                <a:solidFill>
                  <a:schemeClr val="tx1">
                    <a:lumMod val="65000"/>
                    <a:lumOff val="35000"/>
                  </a:schemeClr>
                </a:solidFill>
              </a:rPr>
              <a:t>(ŘO)</a:t>
            </a:r>
          </a:p>
          <a:p>
            <a:endParaRPr lang="cs-CZ" sz="2000" dirty="0"/>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b="1" dirty="0"/>
          </a:p>
        </p:txBody>
      </p:sp>
      <p:sp>
        <p:nvSpPr>
          <p:cNvPr id="3" name="Nadpis 2"/>
          <p:cNvSpPr>
            <a:spLocks noGrp="1"/>
          </p:cNvSpPr>
          <p:nvPr>
            <p:ph type="title"/>
          </p:nvPr>
        </p:nvSpPr>
        <p:spPr/>
        <p:txBody>
          <a:bodyPr/>
          <a:lstStyle/>
          <a:p>
            <a:r>
              <a:rPr lang="cs-CZ" dirty="0" smtClean="0"/>
              <a:t>Nastavený proces S/K vazeb je dostatečný „až moc“… </a:t>
            </a:r>
            <a:endParaRPr lang="cs-CZ" dirty="0"/>
          </a:p>
        </p:txBody>
      </p:sp>
    </p:spTree>
    <p:extLst>
      <p:ext uri="{BB962C8B-B14F-4D97-AF65-F5344CB8AC3E}">
        <p14:creationId xmlns:p14="http://schemas.microsoft.com/office/powerpoint/2010/main" val="3327117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95536" y="2420888"/>
            <a:ext cx="8424936" cy="3528392"/>
          </a:xfrm>
        </p:spPr>
        <p:txBody>
          <a:bodyPr>
            <a:noAutofit/>
          </a:bodyPr>
          <a:lstStyle/>
          <a:p>
            <a:pPr marL="342900" indent="-342900">
              <a:buFont typeface="Arial" panose="020B0604020202020204" pitchFamily="34" charset="0"/>
              <a:buChar char="•"/>
            </a:pPr>
            <a:r>
              <a:rPr lang="cs-CZ" sz="2000" dirty="0" smtClean="0"/>
              <a:t>Nadefinování </a:t>
            </a:r>
            <a:r>
              <a:rPr lang="cs-CZ" sz="2000" dirty="0"/>
              <a:t>S/K vazeb </a:t>
            </a:r>
            <a:r>
              <a:rPr lang="cs-CZ" sz="2000" b="1" dirty="0"/>
              <a:t>v počátcích </a:t>
            </a:r>
            <a:r>
              <a:rPr lang="cs-CZ" sz="2000" dirty="0"/>
              <a:t>programového období bylo </a:t>
            </a:r>
            <a:r>
              <a:rPr lang="cs-CZ" sz="2000" b="1" dirty="0"/>
              <a:t>užitečné</a:t>
            </a:r>
            <a:r>
              <a:rPr lang="cs-CZ" sz="2000" dirty="0"/>
              <a:t>, ale v </a:t>
            </a:r>
            <a:r>
              <a:rPr lang="cs-CZ" sz="2000" b="1" dirty="0"/>
              <a:t>probíhající implementaci </a:t>
            </a:r>
            <a:r>
              <a:rPr lang="cs-CZ" sz="2000" dirty="0"/>
              <a:t>je o těchto vazbách již jasnější představa, kterou nastavený </a:t>
            </a:r>
            <a:r>
              <a:rPr lang="cs-CZ" sz="2000" b="1" dirty="0"/>
              <a:t>proces příliš nezohledňuje</a:t>
            </a:r>
            <a:r>
              <a:rPr lang="cs-CZ" sz="2000" dirty="0" smtClean="0"/>
              <a:t>.</a:t>
            </a:r>
          </a:p>
          <a:p>
            <a:pPr lvl="1"/>
            <a:r>
              <a:rPr lang="cs-CZ" sz="1600" i="1" dirty="0" smtClean="0">
                <a:solidFill>
                  <a:schemeClr val="tx1">
                    <a:lumMod val="50000"/>
                    <a:lumOff val="50000"/>
                  </a:schemeClr>
                </a:solidFill>
              </a:rPr>
              <a:t>„</a:t>
            </a:r>
            <a:r>
              <a:rPr lang="cs-CZ" sz="1600" i="1" dirty="0">
                <a:solidFill>
                  <a:schemeClr val="tx1">
                    <a:lumMod val="50000"/>
                    <a:lumOff val="50000"/>
                  </a:schemeClr>
                </a:solidFill>
              </a:rPr>
              <a:t>My máme asi 30 stránkovou přílohu k OP, kde máme napsané i hypotetické situace, </a:t>
            </a:r>
            <a:r>
              <a:rPr lang="cs-CZ" sz="1600" i="1" dirty="0" smtClean="0">
                <a:solidFill>
                  <a:schemeClr val="tx1">
                    <a:lumMod val="50000"/>
                    <a:lumOff val="50000"/>
                  </a:schemeClr>
                </a:solidFill>
              </a:rPr>
              <a:t> které </a:t>
            </a:r>
            <a:r>
              <a:rPr lang="cs-CZ" sz="1600" i="1" dirty="0">
                <a:solidFill>
                  <a:schemeClr val="tx1">
                    <a:lumMod val="50000"/>
                    <a:lumOff val="50000"/>
                  </a:schemeClr>
                </a:solidFill>
              </a:rPr>
              <a:t>takřka nikdy nenastanou</a:t>
            </a:r>
            <a:r>
              <a:rPr lang="cs-CZ" sz="1600" i="1" dirty="0" smtClean="0">
                <a:solidFill>
                  <a:schemeClr val="tx1">
                    <a:lumMod val="50000"/>
                    <a:lumOff val="50000"/>
                  </a:schemeClr>
                </a:solidFill>
              </a:rPr>
              <a:t>.“ </a:t>
            </a:r>
            <a:r>
              <a:rPr lang="cs-CZ" sz="1600" dirty="0" smtClean="0">
                <a:solidFill>
                  <a:schemeClr val="tx1">
                    <a:lumMod val="50000"/>
                    <a:lumOff val="50000"/>
                  </a:schemeClr>
                </a:solidFill>
              </a:rPr>
              <a:t>(ŘO)</a:t>
            </a:r>
          </a:p>
          <a:p>
            <a:pPr marL="342900" indent="-342900">
              <a:buFont typeface="Arial" panose="020B0604020202020204" pitchFamily="34" charset="0"/>
              <a:buChar char="•"/>
            </a:pPr>
            <a:r>
              <a:rPr lang="cs-CZ" sz="2000" b="1" i="1" dirty="0" smtClean="0"/>
              <a:t>Myšlenka je dobrá, ale…</a:t>
            </a:r>
          </a:p>
          <a:p>
            <a:pPr marL="1085850" lvl="1" indent="-342900">
              <a:buFont typeface="Arial" panose="020B0604020202020204" pitchFamily="34" charset="0"/>
              <a:buChar char="•"/>
            </a:pPr>
            <a:r>
              <a:rPr lang="cs-CZ" sz="1600" b="1" dirty="0" smtClean="0"/>
              <a:t>Zpožděná implementace </a:t>
            </a:r>
            <a:r>
              <a:rPr lang="cs-CZ" sz="1600" dirty="0" smtClean="0"/>
              <a:t>omezuje prostor pro strategické plánování</a:t>
            </a:r>
          </a:p>
          <a:p>
            <a:pPr marL="1085850" lvl="1" indent="-342900">
              <a:buFont typeface="Arial" panose="020B0604020202020204" pitchFamily="34" charset="0"/>
              <a:buChar char="•"/>
            </a:pPr>
            <a:r>
              <a:rPr lang="cs-CZ" sz="1600" dirty="0" smtClean="0"/>
              <a:t>nelze </a:t>
            </a:r>
            <a:r>
              <a:rPr lang="cs-CZ" sz="1600" dirty="0"/>
              <a:t>vytvořit </a:t>
            </a:r>
            <a:r>
              <a:rPr lang="cs-CZ" sz="1600" b="1" dirty="0"/>
              <a:t>jednotnou šablonu</a:t>
            </a:r>
            <a:r>
              <a:rPr lang="cs-CZ" sz="1600" dirty="0"/>
              <a:t>, do které se vejdou všechny případy z </a:t>
            </a:r>
            <a:r>
              <a:rPr lang="cs-CZ" sz="1600" dirty="0" smtClean="0"/>
              <a:t>praxe</a:t>
            </a:r>
          </a:p>
          <a:p>
            <a:pPr marL="1085850" lvl="1" indent="-342900">
              <a:buFont typeface="Arial" panose="020B0604020202020204" pitchFamily="34" charset="0"/>
              <a:buChar char="•"/>
            </a:pPr>
            <a:r>
              <a:rPr lang="cs-CZ" sz="1600" b="1" dirty="0" smtClean="0"/>
              <a:t>ŘO nechápou </a:t>
            </a:r>
            <a:r>
              <a:rPr lang="cs-CZ" sz="1600" dirty="0" smtClean="0"/>
              <a:t>účel nastavené koordinace x MMR-NOK naráží na </a:t>
            </a:r>
            <a:r>
              <a:rPr lang="cs-CZ" sz="1600" b="1" dirty="0" smtClean="0"/>
              <a:t>neochotu</a:t>
            </a:r>
            <a:endParaRPr lang="cs-CZ" sz="1600" dirty="0" smtClean="0"/>
          </a:p>
          <a:p>
            <a:pPr marL="1085850" lvl="1" indent="-342900">
              <a:buFont typeface="Arial" panose="020B0604020202020204" pitchFamily="34" charset="0"/>
              <a:buChar char="•"/>
            </a:pPr>
            <a:r>
              <a:rPr lang="cs-CZ" sz="1600" dirty="0" smtClean="0"/>
              <a:t>téma S/K vazeb začíná být vnímáno jako nutné zlo a plněno „</a:t>
            </a:r>
            <a:r>
              <a:rPr lang="cs-CZ" sz="1600" b="1" dirty="0" smtClean="0"/>
              <a:t>pro forma</a:t>
            </a:r>
            <a:r>
              <a:rPr lang="cs-CZ" sz="1600" dirty="0" smtClean="0"/>
              <a:t>“</a:t>
            </a:r>
          </a:p>
          <a:p>
            <a:pPr marL="342900" indent="-342900">
              <a:buFont typeface="Arial" panose="020B0604020202020204" pitchFamily="34" charset="0"/>
              <a:buChar char="•"/>
            </a:pPr>
            <a:endParaRPr lang="cs-CZ" sz="2400" dirty="0"/>
          </a:p>
          <a:p>
            <a:pPr marL="342900" indent="-342900">
              <a:buFont typeface="Arial" panose="020B0604020202020204" pitchFamily="34" charset="0"/>
              <a:buChar char="•"/>
            </a:pPr>
            <a:endParaRPr lang="cs-CZ" sz="2400" b="1" dirty="0"/>
          </a:p>
        </p:txBody>
      </p:sp>
      <p:sp>
        <p:nvSpPr>
          <p:cNvPr id="3" name="Nadpis 2"/>
          <p:cNvSpPr>
            <a:spLocks noGrp="1"/>
          </p:cNvSpPr>
          <p:nvPr>
            <p:ph type="title"/>
          </p:nvPr>
        </p:nvSpPr>
        <p:spPr/>
        <p:txBody>
          <a:bodyPr/>
          <a:lstStyle/>
          <a:p>
            <a:r>
              <a:rPr lang="cs-CZ" dirty="0" smtClean="0"/>
              <a:t>Počáteční idea a účel S/K se postupně vytrácí…</a:t>
            </a:r>
            <a:endParaRPr lang="cs-CZ" dirty="0"/>
          </a:p>
        </p:txBody>
      </p:sp>
    </p:spTree>
    <p:extLst>
      <p:ext uri="{BB962C8B-B14F-4D97-AF65-F5344CB8AC3E}">
        <p14:creationId xmlns:p14="http://schemas.microsoft.com/office/powerpoint/2010/main" val="406158583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Zaoblený obdélníkový popisek 10"/>
          <p:cNvSpPr/>
          <p:nvPr/>
        </p:nvSpPr>
        <p:spPr>
          <a:xfrm>
            <a:off x="5714920" y="1844824"/>
            <a:ext cx="2745512" cy="4001095"/>
          </a:xfrm>
          <a:prstGeom prst="wedgeRoundRectCallout">
            <a:avLst>
              <a:gd name="adj1" fmla="val -67755"/>
              <a:gd name="adj2" fmla="val 7218"/>
              <a:gd name="adj3" fmla="val 16667"/>
            </a:avLst>
          </a:prstGeom>
          <a:ln>
            <a:solidFill>
              <a:schemeClr val="accent4"/>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cs-CZ"/>
          </a:p>
        </p:txBody>
      </p:sp>
      <p:sp>
        <p:nvSpPr>
          <p:cNvPr id="2" name="Zaoblený obdélníkový popisek 1"/>
          <p:cNvSpPr/>
          <p:nvPr/>
        </p:nvSpPr>
        <p:spPr>
          <a:xfrm>
            <a:off x="314320" y="1839020"/>
            <a:ext cx="2745512" cy="4470300"/>
          </a:xfrm>
          <a:prstGeom prst="wedgeRoundRectCallout">
            <a:avLst>
              <a:gd name="adj1" fmla="val 68704"/>
              <a:gd name="adj2" fmla="val 2859"/>
              <a:gd name="adj3" fmla="val 16667"/>
            </a:avLst>
          </a:prstGeom>
          <a:ln>
            <a:solidFill>
              <a:schemeClr val="accent4"/>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cs-CZ"/>
          </a:p>
        </p:txBody>
      </p:sp>
      <p:sp>
        <p:nvSpPr>
          <p:cNvPr id="3" name="Nadpis 2"/>
          <p:cNvSpPr>
            <a:spLocks noGrp="1"/>
          </p:cNvSpPr>
          <p:nvPr>
            <p:ph type="title"/>
          </p:nvPr>
        </p:nvSpPr>
        <p:spPr>
          <a:xfrm>
            <a:off x="395536" y="1196752"/>
            <a:ext cx="8291264" cy="504056"/>
          </a:xfrm>
        </p:spPr>
        <p:txBody>
          <a:bodyPr/>
          <a:lstStyle/>
          <a:p>
            <a:r>
              <a:rPr lang="cs-CZ" sz="2400" dirty="0" smtClean="0"/>
              <a:t>Komunikace mezi MMR-NOK a ŘO je problematická</a:t>
            </a:r>
            <a:endParaRPr lang="cs-CZ" sz="2400" dirty="0"/>
          </a:p>
        </p:txBody>
      </p:sp>
      <p:pic>
        <p:nvPicPr>
          <p:cNvPr id="6" name="Obrázek 5"/>
          <p:cNvPicPr>
            <a:picLocks noChangeAspect="1"/>
          </p:cNvPicPr>
          <p:nvPr/>
        </p:nvPicPr>
        <p:blipFill>
          <a:blip r:embed="rId3">
            <a:extLst>
              <a:ext uri="{BEBA8EAE-BF5A-486C-A8C5-ECC9F3942E4B}">
                <a14:imgProps xmlns:a14="http://schemas.microsoft.com/office/drawing/2010/main">
                  <a14:imgLayer r:embed="rId4">
                    <a14:imgEffect>
                      <a14:artisticPhotocopy/>
                    </a14:imgEffect>
                  </a14:imgLayer>
                </a14:imgProps>
              </a:ext>
              <a:ext uri="{28A0092B-C50C-407E-A947-70E740481C1C}">
                <a14:useLocalDpi xmlns:a14="http://schemas.microsoft.com/office/drawing/2010/main" val="0"/>
              </a:ext>
            </a:extLst>
          </a:blip>
          <a:stretch>
            <a:fillRect/>
          </a:stretch>
        </p:blipFill>
        <p:spPr>
          <a:xfrm>
            <a:off x="2915816" y="2132856"/>
            <a:ext cx="2879467" cy="1868041"/>
          </a:xfrm>
          <a:prstGeom prst="rect">
            <a:avLst/>
          </a:prstGeom>
          <a:ln>
            <a:solidFill>
              <a:schemeClr val="accent1"/>
            </a:solidFill>
          </a:ln>
          <a:effectLst>
            <a:glow>
              <a:schemeClr val="tx1">
                <a:alpha val="40000"/>
              </a:schemeClr>
            </a:glow>
            <a:softEdge rad="368300"/>
          </a:effectLst>
        </p:spPr>
      </p:pic>
      <p:sp>
        <p:nvSpPr>
          <p:cNvPr id="7" name="TextovéPole 6"/>
          <p:cNvSpPr txBox="1"/>
          <p:nvPr/>
        </p:nvSpPr>
        <p:spPr>
          <a:xfrm>
            <a:off x="314320" y="1861096"/>
            <a:ext cx="2630701" cy="4555093"/>
          </a:xfrm>
          <a:prstGeom prst="rect">
            <a:avLst/>
          </a:prstGeom>
          <a:noFill/>
        </p:spPr>
        <p:txBody>
          <a:bodyPr wrap="square" rtlCol="0">
            <a:spAutoFit/>
          </a:bodyPr>
          <a:lstStyle/>
          <a:p>
            <a:r>
              <a:rPr lang="cs-CZ" sz="2000" b="1" dirty="0" smtClean="0"/>
              <a:t>  ŘO:</a:t>
            </a:r>
          </a:p>
          <a:p>
            <a:pPr marL="285750" indent="-285750">
              <a:buFont typeface="Arial" panose="020B0604020202020204" pitchFamily="34" charset="0"/>
              <a:buChar char="•"/>
            </a:pPr>
            <a:r>
              <a:rPr lang="cs-CZ" dirty="0" smtClean="0">
                <a:solidFill>
                  <a:schemeClr val="accent1"/>
                </a:solidFill>
              </a:rPr>
              <a:t>Jsme tlačeni do toho, aby se čerpalo, nemůžeme s výzvou čekat dva roky.</a:t>
            </a:r>
          </a:p>
          <a:p>
            <a:pPr marL="285750" indent="-285750">
              <a:buFont typeface="Arial" panose="020B0604020202020204" pitchFamily="34" charset="0"/>
              <a:buChar char="•"/>
            </a:pPr>
            <a:endParaRPr lang="cs-CZ" dirty="0" smtClean="0">
              <a:solidFill>
                <a:schemeClr val="accent1"/>
              </a:solidFill>
            </a:endParaRPr>
          </a:p>
          <a:p>
            <a:pPr marL="285750" indent="-285750">
              <a:buFont typeface="Arial" panose="020B0604020202020204" pitchFamily="34" charset="0"/>
              <a:buChar char="•"/>
            </a:pPr>
            <a:r>
              <a:rPr lang="cs-CZ" dirty="0" smtClean="0"/>
              <a:t>Nefunkční koordinace S/K není o komunikaci, problém je jinde.</a:t>
            </a:r>
          </a:p>
          <a:p>
            <a:pPr marL="285750" indent="-285750">
              <a:buFont typeface="Arial" panose="020B0604020202020204" pitchFamily="34" charset="0"/>
              <a:buChar char="•"/>
            </a:pPr>
            <a:endParaRPr lang="cs-CZ" dirty="0" smtClean="0"/>
          </a:p>
          <a:p>
            <a:pPr marL="285750" indent="-285750">
              <a:buFont typeface="Arial" panose="020B0604020202020204" pitchFamily="34" charset="0"/>
              <a:buChar char="•"/>
            </a:pPr>
            <a:r>
              <a:rPr lang="cs-CZ" dirty="0" smtClean="0">
                <a:solidFill>
                  <a:schemeClr val="accent1"/>
                </a:solidFill>
              </a:rPr>
              <a:t>Nemůžeme upřednostnit projekt jen kvůli tomu, že je navazující (kvalita).</a:t>
            </a:r>
          </a:p>
          <a:p>
            <a:pPr marL="285750" indent="-285750">
              <a:buFont typeface="Arial" panose="020B0604020202020204" pitchFamily="34" charset="0"/>
              <a:buChar char="•"/>
            </a:pPr>
            <a:endParaRPr lang="cs-CZ" dirty="0"/>
          </a:p>
        </p:txBody>
      </p:sp>
      <p:sp>
        <p:nvSpPr>
          <p:cNvPr id="8" name="TextovéPole 7"/>
          <p:cNvSpPr txBox="1"/>
          <p:nvPr/>
        </p:nvSpPr>
        <p:spPr>
          <a:xfrm>
            <a:off x="5784304" y="1844824"/>
            <a:ext cx="2520280" cy="4001095"/>
          </a:xfrm>
          <a:prstGeom prst="rect">
            <a:avLst/>
          </a:prstGeom>
          <a:noFill/>
        </p:spPr>
        <p:txBody>
          <a:bodyPr wrap="square" rtlCol="0">
            <a:spAutoFit/>
          </a:bodyPr>
          <a:lstStyle/>
          <a:p>
            <a:r>
              <a:rPr lang="cs-CZ" sz="2000" b="1" dirty="0" smtClean="0"/>
              <a:t>  MMR-NOK:</a:t>
            </a:r>
          </a:p>
          <a:p>
            <a:pPr marL="285750" indent="-285750">
              <a:buFont typeface="Arial" panose="020B0604020202020204" pitchFamily="34" charset="0"/>
              <a:buChar char="•"/>
            </a:pPr>
            <a:r>
              <a:rPr lang="cs-CZ" dirty="0" smtClean="0">
                <a:solidFill>
                  <a:schemeClr val="accent1"/>
                </a:solidFill>
              </a:rPr>
              <a:t>Chceme, aby se výzvy  plánovali více dopředu.</a:t>
            </a:r>
          </a:p>
          <a:p>
            <a:pPr marL="285750" indent="-285750">
              <a:buFont typeface="Arial" panose="020B0604020202020204" pitchFamily="34" charset="0"/>
              <a:buChar char="•"/>
            </a:pPr>
            <a:endParaRPr lang="cs-CZ" dirty="0" smtClean="0">
              <a:solidFill>
                <a:schemeClr val="accent1"/>
              </a:solidFill>
            </a:endParaRPr>
          </a:p>
          <a:p>
            <a:pPr marL="285750" indent="-285750">
              <a:buFont typeface="Arial" panose="020B0604020202020204" pitchFamily="34" charset="0"/>
              <a:buChar char="•"/>
            </a:pPr>
            <a:r>
              <a:rPr lang="cs-CZ" dirty="0" smtClean="0"/>
              <a:t>ŘO by měli více spolupracovat a komunikovat spolu.</a:t>
            </a:r>
          </a:p>
          <a:p>
            <a:pPr marL="285750" indent="-285750">
              <a:buFont typeface="Arial" panose="020B0604020202020204" pitchFamily="34" charset="0"/>
              <a:buChar char="•"/>
            </a:pPr>
            <a:endParaRPr lang="cs-CZ" dirty="0" smtClean="0"/>
          </a:p>
          <a:p>
            <a:pPr marL="285750" indent="-285750">
              <a:buFont typeface="Arial" panose="020B0604020202020204" pitchFamily="34" charset="0"/>
              <a:buChar char="•"/>
            </a:pPr>
            <a:r>
              <a:rPr lang="cs-CZ" dirty="0" smtClean="0">
                <a:solidFill>
                  <a:schemeClr val="accent1"/>
                </a:solidFill>
              </a:rPr>
              <a:t>Pro navazující tvrdé/měkké projekty by měly být navazující výzvy.</a:t>
            </a:r>
          </a:p>
          <a:p>
            <a:pPr marL="285750" indent="-285750">
              <a:buFont typeface="Arial" panose="020B0604020202020204" pitchFamily="34" charset="0"/>
              <a:buChar char="•"/>
            </a:pPr>
            <a:endParaRPr lang="cs-CZ" dirty="0"/>
          </a:p>
        </p:txBody>
      </p:sp>
    </p:spTree>
    <p:extLst>
      <p:ext uri="{BB962C8B-B14F-4D97-AF65-F5344CB8AC3E}">
        <p14:creationId xmlns:p14="http://schemas.microsoft.com/office/powerpoint/2010/main" val="322946592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95536" y="2060848"/>
            <a:ext cx="8424936" cy="3528392"/>
          </a:xfrm>
        </p:spPr>
        <p:txBody>
          <a:bodyPr>
            <a:noAutofit/>
          </a:bodyPr>
          <a:lstStyle/>
          <a:p>
            <a:pPr marL="342900" indent="-342900">
              <a:buFont typeface="Arial" panose="020B0604020202020204" pitchFamily="34" charset="0"/>
              <a:buChar char="•"/>
            </a:pPr>
            <a:r>
              <a:rPr lang="cs-CZ" sz="2400" b="1" dirty="0"/>
              <a:t>Řídící orgány zaujímají k S/K často negativní postoj</a:t>
            </a:r>
            <a:r>
              <a:rPr lang="cs-CZ" sz="2400" dirty="0"/>
              <a:t>, protože jim není jasné, jaký účel to má plnit a jak to MMR-NOK bude využívat. </a:t>
            </a:r>
            <a:endParaRPr lang="cs-CZ" sz="2400" dirty="0" smtClean="0"/>
          </a:p>
          <a:p>
            <a:pPr marL="342900" indent="-342900">
              <a:buFont typeface="Arial" panose="020B0604020202020204" pitchFamily="34" charset="0"/>
              <a:buChar char="•"/>
            </a:pPr>
            <a:r>
              <a:rPr lang="cs-CZ" sz="2400" dirty="0" smtClean="0"/>
              <a:t>Pro </a:t>
            </a:r>
            <a:r>
              <a:rPr lang="cs-CZ" sz="2400" b="1" dirty="0"/>
              <a:t>MMR-NOK</a:t>
            </a:r>
            <a:r>
              <a:rPr lang="cs-CZ" sz="2400" dirty="0"/>
              <a:t> je naopak velmi složité nastavovat procesní a metodické záležitosti </a:t>
            </a:r>
            <a:r>
              <a:rPr lang="cs-CZ" sz="2400" b="1" dirty="0"/>
              <a:t>bez detailní znalosti komplexního procesu přípravy výzev</a:t>
            </a:r>
            <a:r>
              <a:rPr lang="cs-CZ" sz="2400" dirty="0"/>
              <a:t>, který se navíc liší napříč různými operačními programy. </a:t>
            </a:r>
            <a:endParaRPr lang="cs-CZ" sz="2400" dirty="0" smtClean="0"/>
          </a:p>
          <a:p>
            <a:pPr marL="342900" indent="-342900">
              <a:buFont typeface="Arial" panose="020B0604020202020204" pitchFamily="34" charset="0"/>
              <a:buChar char="•"/>
            </a:pPr>
            <a:r>
              <a:rPr lang="cs-CZ" sz="2400" dirty="0" smtClean="0"/>
              <a:t>Nejasný zůstává také přístup k </a:t>
            </a:r>
            <a:r>
              <a:rPr lang="cs-CZ" sz="2400" b="1" dirty="0" smtClean="0"/>
              <a:t>auditu</a:t>
            </a:r>
            <a:r>
              <a:rPr lang="cs-CZ" sz="2400" dirty="0" smtClean="0"/>
              <a:t> k neuskutečněným vazbám, což posiluje negativismus v celém procesu.</a:t>
            </a:r>
            <a:endParaRPr lang="cs-CZ" sz="2400" dirty="0"/>
          </a:p>
          <a:p>
            <a:pPr marL="342900" indent="-342900">
              <a:buFont typeface="Arial" panose="020B0604020202020204" pitchFamily="34" charset="0"/>
              <a:buChar char="•"/>
            </a:pPr>
            <a:endParaRPr lang="cs-CZ" sz="2400" b="1" dirty="0"/>
          </a:p>
        </p:txBody>
      </p:sp>
      <p:sp>
        <p:nvSpPr>
          <p:cNvPr id="3" name="Nadpis 2"/>
          <p:cNvSpPr>
            <a:spLocks noGrp="1"/>
          </p:cNvSpPr>
          <p:nvPr>
            <p:ph type="title"/>
          </p:nvPr>
        </p:nvSpPr>
        <p:spPr/>
        <p:txBody>
          <a:bodyPr/>
          <a:lstStyle/>
          <a:p>
            <a:r>
              <a:rPr lang="cs-CZ" dirty="0" smtClean="0"/>
              <a:t>ŘO nechápou dostatečně účel S/K</a:t>
            </a:r>
            <a:endParaRPr lang="cs-CZ" dirty="0"/>
          </a:p>
        </p:txBody>
      </p:sp>
    </p:spTree>
    <p:extLst>
      <p:ext uri="{BB962C8B-B14F-4D97-AF65-F5344CB8AC3E}">
        <p14:creationId xmlns:p14="http://schemas.microsoft.com/office/powerpoint/2010/main" val="380031836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a:xfrm>
            <a:off x="323528" y="2060848"/>
            <a:ext cx="8424936" cy="2592288"/>
          </a:xfrm>
        </p:spPr>
        <p:txBody>
          <a:bodyPr>
            <a:noAutofit/>
          </a:bodyPr>
          <a:lstStyle/>
          <a:p>
            <a:pPr algn="ctr"/>
            <a:r>
              <a:rPr lang="cs-CZ" sz="3600" dirty="0" smtClean="0"/>
              <a:t>Zdá se, že koordinace S/K vazeb se </a:t>
            </a:r>
            <a:r>
              <a:rPr lang="cs-CZ" sz="3600" b="1" dirty="0" smtClean="0"/>
              <a:t>zlepšuje</a:t>
            </a:r>
            <a:r>
              <a:rPr lang="cs-CZ" sz="3600" dirty="0" smtClean="0"/>
              <a:t>, ŘO spolupracují více než v minulém období, ale je velmi </a:t>
            </a:r>
            <a:r>
              <a:rPr lang="cs-CZ" sz="3600" b="1" dirty="0" smtClean="0"/>
              <a:t>těžké</a:t>
            </a:r>
            <a:r>
              <a:rPr lang="cs-CZ" sz="3600" dirty="0" smtClean="0"/>
              <a:t> tuto spolupráci </a:t>
            </a:r>
            <a:r>
              <a:rPr lang="cs-CZ" sz="3600" b="1" dirty="0" smtClean="0"/>
              <a:t>monitorovat či reportovat</a:t>
            </a:r>
            <a:r>
              <a:rPr lang="cs-CZ" sz="3600" dirty="0" smtClean="0"/>
              <a:t>, tzn. dokázat, že to tak opravdu je…</a:t>
            </a:r>
            <a:endParaRPr lang="cs-CZ" sz="3600" dirty="0"/>
          </a:p>
        </p:txBody>
      </p:sp>
    </p:spTree>
    <p:extLst>
      <p:ext uri="{BB962C8B-B14F-4D97-AF65-F5344CB8AC3E}">
        <p14:creationId xmlns:p14="http://schemas.microsoft.com/office/powerpoint/2010/main" val="94885892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rmAutofit fontScale="85000" lnSpcReduction="10000"/>
          </a:bodyPr>
          <a:lstStyle/>
          <a:p>
            <a:pPr marL="457200" indent="-457200">
              <a:buFont typeface="Arial" panose="020B0604020202020204" pitchFamily="34" charset="0"/>
              <a:buChar char="•"/>
            </a:pPr>
            <a:r>
              <a:rPr lang="cs-CZ" dirty="0" smtClean="0"/>
              <a:t>Jasnější stanovení zadání</a:t>
            </a:r>
          </a:p>
          <a:p>
            <a:pPr marL="457200" indent="-457200">
              <a:buFont typeface="Arial" panose="020B0604020202020204" pitchFamily="34" charset="0"/>
              <a:buChar char="•"/>
            </a:pPr>
            <a:r>
              <a:rPr lang="cs-CZ" dirty="0" smtClean="0"/>
              <a:t>Nutné při FS počítat se specifiky některých skupin (VŠ prázdniny, zemědělci žně..)</a:t>
            </a:r>
          </a:p>
          <a:p>
            <a:pPr marL="457200" indent="-457200">
              <a:buFont typeface="Arial" panose="020B0604020202020204" pitchFamily="34" charset="0"/>
              <a:buChar char="•"/>
            </a:pPr>
            <a:r>
              <a:rPr lang="cs-CZ" dirty="0" smtClean="0"/>
              <a:t>Rozhovory a FS fungovaly pro získání vhledu do problému, porozumění situace</a:t>
            </a:r>
          </a:p>
          <a:p>
            <a:pPr marL="457200" indent="-457200">
              <a:buFont typeface="Arial" panose="020B0604020202020204" pitchFamily="34" charset="0"/>
              <a:buChar char="•"/>
            </a:pPr>
            <a:r>
              <a:rPr lang="cs-CZ" dirty="0" smtClean="0"/>
              <a:t>„Nelpět“ na záměru, nutno uzpůsobovat vývoji evaluace </a:t>
            </a:r>
          </a:p>
          <a:p>
            <a:pPr marL="457200" indent="-457200">
              <a:buFont typeface="Arial" panose="020B0604020202020204" pitchFamily="34" charset="0"/>
              <a:buChar char="•"/>
            </a:pPr>
            <a:r>
              <a:rPr lang="cs-CZ" dirty="0" smtClean="0"/>
              <a:t>Zpočátku „malá evaluace“ </a:t>
            </a:r>
            <a:r>
              <a:rPr lang="cs-CZ" dirty="0" smtClean="0">
                <a:latin typeface="Courier New"/>
                <a:cs typeface="Courier New"/>
              </a:rPr>
              <a:t>→ </a:t>
            </a:r>
            <a:r>
              <a:rPr lang="cs-CZ" dirty="0"/>
              <a:t>mnoho aktérů </a:t>
            </a:r>
            <a:r>
              <a:rPr lang="cs-CZ" dirty="0" smtClean="0"/>
              <a:t>dat </a:t>
            </a:r>
            <a:r>
              <a:rPr lang="cs-CZ" dirty="0" smtClean="0">
                <a:latin typeface="Courier New"/>
                <a:cs typeface="Courier New"/>
              </a:rPr>
              <a:t>→ </a:t>
            </a:r>
            <a:r>
              <a:rPr lang="cs-CZ" dirty="0" smtClean="0"/>
              <a:t>zabralo více </a:t>
            </a:r>
            <a:r>
              <a:rPr lang="cs-CZ" dirty="0"/>
              <a:t>času než jsme plánovali </a:t>
            </a:r>
          </a:p>
          <a:p>
            <a:pPr marL="457200" indent="-457200">
              <a:buFont typeface="Arial" panose="020B0604020202020204" pitchFamily="34" charset="0"/>
              <a:buChar char="•"/>
            </a:pPr>
            <a:endParaRPr lang="cs-CZ" dirty="0"/>
          </a:p>
        </p:txBody>
      </p:sp>
      <p:sp>
        <p:nvSpPr>
          <p:cNvPr id="3" name="Nadpis 2"/>
          <p:cNvSpPr>
            <a:spLocks noGrp="1"/>
          </p:cNvSpPr>
          <p:nvPr>
            <p:ph type="title"/>
          </p:nvPr>
        </p:nvSpPr>
        <p:spPr/>
        <p:txBody>
          <a:bodyPr/>
          <a:lstStyle/>
          <a:p>
            <a:r>
              <a:rPr lang="cs-CZ" dirty="0" smtClean="0"/>
              <a:t>Poučení pro příště z obou evaluací </a:t>
            </a:r>
            <a:endParaRPr lang="cs-CZ" dirty="0"/>
          </a:p>
        </p:txBody>
      </p:sp>
    </p:spTree>
    <p:extLst>
      <p:ext uri="{BB962C8B-B14F-4D97-AF65-F5344CB8AC3E}">
        <p14:creationId xmlns:p14="http://schemas.microsoft.com/office/powerpoint/2010/main" val="334837465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pPr marL="457200" indent="-457200">
              <a:buFont typeface="Arial" panose="020B0604020202020204" pitchFamily="34" charset="0"/>
              <a:buChar char="•"/>
            </a:pPr>
            <a:r>
              <a:rPr lang="cs-CZ" dirty="0" smtClean="0"/>
              <a:t>Jak moc měníte záměr evaluace během její realizace?</a:t>
            </a:r>
          </a:p>
          <a:p>
            <a:pPr marL="457200" indent="-457200">
              <a:buFont typeface="Arial" panose="020B0604020202020204" pitchFamily="34" charset="0"/>
              <a:buChar char="•"/>
            </a:pPr>
            <a:r>
              <a:rPr lang="cs-CZ" dirty="0" smtClean="0"/>
              <a:t>Jak přistupujete k „malým evaluacím“? Děláte něco jinak než u jiných evaluací? </a:t>
            </a:r>
            <a:endParaRPr lang="cs-CZ" dirty="0"/>
          </a:p>
        </p:txBody>
      </p:sp>
      <p:sp>
        <p:nvSpPr>
          <p:cNvPr id="3" name="Nadpis 2"/>
          <p:cNvSpPr>
            <a:spLocks noGrp="1"/>
          </p:cNvSpPr>
          <p:nvPr>
            <p:ph type="title"/>
          </p:nvPr>
        </p:nvSpPr>
        <p:spPr/>
        <p:txBody>
          <a:bodyPr/>
          <a:lstStyle/>
          <a:p>
            <a:r>
              <a:rPr lang="cs-CZ" dirty="0" smtClean="0"/>
              <a:t>Námět na diskusi </a:t>
            </a:r>
            <a:endParaRPr lang="cs-CZ" dirty="0"/>
          </a:p>
        </p:txBody>
      </p:sp>
    </p:spTree>
    <p:extLst>
      <p:ext uri="{BB962C8B-B14F-4D97-AF65-F5344CB8AC3E}">
        <p14:creationId xmlns:p14="http://schemas.microsoft.com/office/powerpoint/2010/main" val="428686292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noAutofit/>
          </a:bodyPr>
          <a:lstStyle/>
          <a:p>
            <a:pPr>
              <a:spcBef>
                <a:spcPts val="300"/>
              </a:spcBef>
              <a:spcAft>
                <a:spcPts val="300"/>
              </a:spcAft>
              <a:defRPr/>
            </a:pPr>
            <a:endParaRPr lang="cs-CZ" sz="1800" i="1" dirty="0">
              <a:solidFill>
                <a:srgbClr val="000099"/>
              </a:solidFill>
            </a:endParaRPr>
          </a:p>
        </p:txBody>
      </p:sp>
      <p:sp>
        <p:nvSpPr>
          <p:cNvPr id="4" name="Nadpis 3"/>
          <p:cNvSpPr>
            <a:spLocks noGrp="1"/>
          </p:cNvSpPr>
          <p:nvPr>
            <p:ph type="title"/>
          </p:nvPr>
        </p:nvSpPr>
        <p:spPr>
          <a:xfrm>
            <a:off x="539552" y="2564904"/>
            <a:ext cx="8291264" cy="504056"/>
          </a:xfrm>
        </p:spPr>
        <p:txBody>
          <a:bodyPr/>
          <a:lstStyle/>
          <a:p>
            <a:pPr algn="ctr"/>
            <a:r>
              <a:rPr lang="cs-CZ" dirty="0" smtClean="0"/>
              <a:t>Děkujeme za spolupráci</a:t>
            </a:r>
            <a:br>
              <a:rPr lang="cs-CZ" dirty="0" smtClean="0"/>
            </a:br>
            <a:r>
              <a:rPr lang="cs-CZ" dirty="0" smtClean="0">
                <a:hlinkClick r:id="rId3"/>
              </a:rPr>
              <a:t>evaluace@mmr.cz</a:t>
            </a:r>
            <a:endParaRPr lang="cs-CZ" dirty="0"/>
          </a:p>
        </p:txBody>
      </p:sp>
    </p:spTree>
    <p:extLst>
      <p:ext uri="{BB962C8B-B14F-4D97-AF65-F5344CB8AC3E}">
        <p14:creationId xmlns:p14="http://schemas.microsoft.com/office/powerpoint/2010/main" val="16492284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Ovál 25"/>
          <p:cNvSpPr/>
          <p:nvPr/>
        </p:nvSpPr>
        <p:spPr>
          <a:xfrm>
            <a:off x="6064746" y="2092474"/>
            <a:ext cx="2448272" cy="2016224"/>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5" name="Ovál 24"/>
          <p:cNvSpPr/>
          <p:nvPr/>
        </p:nvSpPr>
        <p:spPr>
          <a:xfrm>
            <a:off x="3283310" y="2060848"/>
            <a:ext cx="2448272" cy="2016224"/>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24" name="Ovál 23"/>
          <p:cNvSpPr/>
          <p:nvPr/>
        </p:nvSpPr>
        <p:spPr>
          <a:xfrm>
            <a:off x="359532" y="2092474"/>
            <a:ext cx="2448272" cy="2016224"/>
          </a:xfrm>
          <a:prstGeom prst="ellips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5" name="Nadpis 2"/>
          <p:cNvSpPr>
            <a:spLocks noGrp="1"/>
          </p:cNvSpPr>
          <p:nvPr>
            <p:ph type="title"/>
          </p:nvPr>
        </p:nvSpPr>
        <p:spPr>
          <a:xfrm>
            <a:off x="395536" y="1052736"/>
            <a:ext cx="8291264" cy="576064"/>
          </a:xfrm>
        </p:spPr>
        <p:txBody>
          <a:bodyPr/>
          <a:lstStyle/>
          <a:p>
            <a:pPr algn="ctr">
              <a:spcBef>
                <a:spcPts val="0"/>
              </a:spcBef>
            </a:pPr>
            <a:r>
              <a:rPr lang="cs-CZ" sz="2800" dirty="0" smtClean="0">
                <a:solidFill>
                  <a:srgbClr val="FF0000"/>
                </a:solidFill>
                <a:latin typeface="+mj-lt"/>
              </a:rPr>
              <a:t>CÍLE JMP</a:t>
            </a:r>
            <a:endParaRPr lang="cs-CZ" sz="2800" dirty="0">
              <a:solidFill>
                <a:srgbClr val="FF0000"/>
              </a:solidFill>
              <a:latin typeface="+mj-lt"/>
            </a:endParaRPr>
          </a:p>
        </p:txBody>
      </p:sp>
      <p:sp>
        <p:nvSpPr>
          <p:cNvPr id="8" name="Zástupný symbol pro obsah 1"/>
          <p:cNvSpPr txBox="1">
            <a:spLocks/>
          </p:cNvSpPr>
          <p:nvPr/>
        </p:nvSpPr>
        <p:spPr>
          <a:xfrm>
            <a:off x="179512" y="4437112"/>
            <a:ext cx="8291264" cy="792088"/>
          </a:xfrm>
          <a:prstGeom prst="rect">
            <a:avLst/>
          </a:prstGeom>
        </p:spPr>
        <p:txBody>
          <a:bodyPr>
            <a:normAutofit/>
          </a:bodyPr>
          <a:lstStyle>
            <a:lvl1pPr marL="0" indent="0" algn="l" defTabSz="914400" rtl="0" eaLnBrk="1" latinLnBrk="0" hangingPunct="1">
              <a:spcBef>
                <a:spcPts val="1000"/>
              </a:spcBef>
              <a:spcAft>
                <a:spcPts val="1000"/>
              </a:spcAft>
              <a:buFontTx/>
              <a:buNone/>
              <a:defRPr sz="28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Tx/>
              <a:buNone/>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Tx/>
              <a:buNone/>
              <a:defRPr sz="20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Tx/>
              <a:buNone/>
              <a:defRPr sz="18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Tx/>
              <a:buNone/>
              <a:defRPr sz="1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None/>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cs-CZ" dirty="0"/>
          </a:p>
        </p:txBody>
      </p:sp>
      <p:sp>
        <p:nvSpPr>
          <p:cNvPr id="9" name="Zástupný symbol pro obsah 1"/>
          <p:cNvSpPr txBox="1">
            <a:spLocks/>
          </p:cNvSpPr>
          <p:nvPr/>
        </p:nvSpPr>
        <p:spPr>
          <a:xfrm>
            <a:off x="395536" y="2357264"/>
            <a:ext cx="2376264" cy="1719808"/>
          </a:xfrm>
          <a:prstGeom prst="rect">
            <a:avLst/>
          </a:prstGeom>
        </p:spPr>
        <p:txBody>
          <a:bodyPr>
            <a:normAutofit/>
          </a:bodyPr>
          <a:lstStyle>
            <a:lvl1pPr marL="0" indent="0" algn="l" defTabSz="914400" rtl="0" eaLnBrk="1" latinLnBrk="0" hangingPunct="1">
              <a:spcBef>
                <a:spcPts val="1000"/>
              </a:spcBef>
              <a:spcAft>
                <a:spcPts val="1000"/>
              </a:spcAft>
              <a:buFontTx/>
              <a:buNone/>
              <a:defRPr sz="28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Tx/>
              <a:buNone/>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Tx/>
              <a:buNone/>
              <a:defRPr sz="20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Tx/>
              <a:buNone/>
              <a:defRPr sz="18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Tx/>
              <a:buNone/>
              <a:defRPr sz="1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None/>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cs-CZ" sz="2000" dirty="0"/>
              <a:t>vyšší </a:t>
            </a:r>
            <a:r>
              <a:rPr lang="cs-CZ" sz="2000" dirty="0" smtClean="0"/>
              <a:t>efektivita a hospodárnost nakládání s finančními prostředky</a:t>
            </a:r>
            <a:endParaRPr lang="cs-CZ" sz="2000" dirty="0"/>
          </a:p>
        </p:txBody>
      </p:sp>
      <p:sp>
        <p:nvSpPr>
          <p:cNvPr id="10" name="Zástupný symbol pro obsah 1"/>
          <p:cNvSpPr txBox="1">
            <a:spLocks/>
          </p:cNvSpPr>
          <p:nvPr/>
        </p:nvSpPr>
        <p:spPr>
          <a:xfrm>
            <a:off x="3275856" y="2213248"/>
            <a:ext cx="2376264" cy="1719808"/>
          </a:xfrm>
          <a:prstGeom prst="rect">
            <a:avLst/>
          </a:prstGeom>
        </p:spPr>
        <p:txBody>
          <a:bodyPr>
            <a:normAutofit/>
          </a:bodyPr>
          <a:lstStyle>
            <a:lvl1pPr marL="0" indent="0" algn="l" defTabSz="914400" rtl="0" eaLnBrk="1" latinLnBrk="0" hangingPunct="1">
              <a:spcBef>
                <a:spcPts val="1000"/>
              </a:spcBef>
              <a:spcAft>
                <a:spcPts val="1000"/>
              </a:spcAft>
              <a:buFontTx/>
              <a:buNone/>
              <a:defRPr sz="28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Tx/>
              <a:buNone/>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Tx/>
              <a:buNone/>
              <a:defRPr sz="20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Tx/>
              <a:buNone/>
              <a:defRPr sz="18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Tx/>
              <a:buNone/>
              <a:defRPr sz="1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None/>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cs-CZ" sz="2000" dirty="0"/>
              <a:t>zvýšení transparentnosti procesů a přehlednosti </a:t>
            </a:r>
            <a:r>
              <a:rPr lang="cs-CZ" sz="2000" dirty="0" smtClean="0"/>
              <a:t>pravidel</a:t>
            </a:r>
            <a:endParaRPr lang="cs-CZ" sz="2000" dirty="0"/>
          </a:p>
        </p:txBody>
      </p:sp>
      <p:sp>
        <p:nvSpPr>
          <p:cNvPr id="11" name="Zástupný symbol pro obsah 1"/>
          <p:cNvSpPr txBox="1">
            <a:spLocks/>
          </p:cNvSpPr>
          <p:nvPr/>
        </p:nvSpPr>
        <p:spPr>
          <a:xfrm>
            <a:off x="6094512" y="2204864"/>
            <a:ext cx="2376264" cy="1719808"/>
          </a:xfrm>
          <a:prstGeom prst="rect">
            <a:avLst/>
          </a:prstGeom>
        </p:spPr>
        <p:txBody>
          <a:bodyPr>
            <a:normAutofit/>
          </a:bodyPr>
          <a:lstStyle>
            <a:lvl1pPr marL="0" indent="0" algn="l" defTabSz="914400" rtl="0" eaLnBrk="1" latinLnBrk="0" hangingPunct="1">
              <a:spcBef>
                <a:spcPts val="1000"/>
              </a:spcBef>
              <a:spcAft>
                <a:spcPts val="1000"/>
              </a:spcAft>
              <a:buFontTx/>
              <a:buNone/>
              <a:defRPr sz="28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Tx/>
              <a:buNone/>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Tx/>
              <a:buNone/>
              <a:defRPr sz="20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Tx/>
              <a:buNone/>
              <a:defRPr sz="18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Tx/>
              <a:buNone/>
              <a:defRPr sz="1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None/>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rPr lang="cs-CZ" sz="2000" dirty="0"/>
              <a:t>snížení administrativní </a:t>
            </a:r>
            <a:r>
              <a:rPr lang="cs-CZ" sz="2000" dirty="0" smtClean="0"/>
              <a:t>zátěže, </a:t>
            </a:r>
            <a:r>
              <a:rPr lang="cs-CZ" sz="2000" dirty="0"/>
              <a:t>zejména pak na žadatele a příjemce podpory</a:t>
            </a:r>
          </a:p>
        </p:txBody>
      </p:sp>
      <p:sp>
        <p:nvSpPr>
          <p:cNvPr id="12" name="Zástupný symbol pro obsah 2"/>
          <p:cNvSpPr txBox="1">
            <a:spLocks/>
          </p:cNvSpPr>
          <p:nvPr/>
        </p:nvSpPr>
        <p:spPr>
          <a:xfrm>
            <a:off x="491047" y="5589240"/>
            <a:ext cx="5220580" cy="486054"/>
          </a:xfrm>
          <a:prstGeom prst="rect">
            <a:avLst/>
          </a:prstGeom>
          <a:solidFill>
            <a:schemeClr val="accent4">
              <a:lumMod val="40000"/>
              <a:lumOff val="60000"/>
            </a:schemeClr>
          </a:solidFill>
          <a:ln w="28575">
            <a:solidFill>
              <a:schemeClr val="accent1"/>
            </a:solidFill>
          </a:ln>
        </p:spPr>
        <p:txBody>
          <a:bodyPr>
            <a:normAutofit/>
          </a:bodyPr>
          <a:lstStyle>
            <a:lvl1pPr marL="0" indent="0" algn="l" defTabSz="914400" rtl="0" eaLnBrk="1" latinLnBrk="0" hangingPunct="1">
              <a:spcBef>
                <a:spcPts val="1000"/>
              </a:spcBef>
              <a:spcAft>
                <a:spcPts val="1000"/>
              </a:spcAft>
              <a:buFontTx/>
              <a:buNone/>
              <a:defRPr sz="28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Tx/>
              <a:buNone/>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Tx/>
              <a:buNone/>
              <a:defRPr sz="20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Tx/>
              <a:buNone/>
              <a:defRPr sz="18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Tx/>
              <a:buNone/>
              <a:defRPr sz="1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None/>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cs-CZ" sz="2400" b="1" dirty="0" smtClean="0"/>
              <a:t>SYNERGIE A KOMPLEMENTARITY</a:t>
            </a:r>
            <a:endParaRPr lang="cs-CZ" sz="2400" b="1" dirty="0"/>
          </a:p>
        </p:txBody>
      </p:sp>
      <p:cxnSp>
        <p:nvCxnSpPr>
          <p:cNvPr id="15" name="Přímá spojnice se šipkou 14"/>
          <p:cNvCxnSpPr/>
          <p:nvPr/>
        </p:nvCxnSpPr>
        <p:spPr>
          <a:xfrm flipH="1">
            <a:off x="2735796" y="1579959"/>
            <a:ext cx="1152128" cy="432048"/>
          </a:xfrm>
          <a:prstGeom prst="straightConnector1">
            <a:avLst/>
          </a:prstGeom>
          <a:ln w="28575">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16" name="Přímá spojnice se šipkou 15"/>
          <p:cNvCxnSpPr/>
          <p:nvPr/>
        </p:nvCxnSpPr>
        <p:spPr>
          <a:xfrm>
            <a:off x="4499992" y="1579959"/>
            <a:ext cx="0" cy="325388"/>
          </a:xfrm>
          <a:prstGeom prst="straightConnector1">
            <a:avLst/>
          </a:prstGeom>
          <a:ln w="28575">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19" name="Přímá spojnice se šipkou 18"/>
          <p:cNvCxnSpPr/>
          <p:nvPr/>
        </p:nvCxnSpPr>
        <p:spPr>
          <a:xfrm>
            <a:off x="5148064" y="1556792"/>
            <a:ext cx="1224136" cy="509364"/>
          </a:xfrm>
          <a:prstGeom prst="straightConnector1">
            <a:avLst/>
          </a:prstGeom>
          <a:ln w="28575">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30" name="Levá složená závorka 29"/>
          <p:cNvSpPr/>
          <p:nvPr/>
        </p:nvSpPr>
        <p:spPr>
          <a:xfrm rot="16200000">
            <a:off x="2717794" y="1682806"/>
            <a:ext cx="792088" cy="5292588"/>
          </a:xfrm>
          <a:prstGeom prst="leftBrace">
            <a:avLst>
              <a:gd name="adj1" fmla="val 7131"/>
              <a:gd name="adj2" fmla="val 49636"/>
            </a:avLst>
          </a:prstGeom>
          <a:ln w="28575">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cs-CZ"/>
          </a:p>
        </p:txBody>
      </p:sp>
      <p:sp>
        <p:nvSpPr>
          <p:cNvPr id="31" name="Zástupný symbol pro obsah 2"/>
          <p:cNvSpPr txBox="1">
            <a:spLocks/>
          </p:cNvSpPr>
          <p:nvPr/>
        </p:nvSpPr>
        <p:spPr>
          <a:xfrm>
            <a:off x="494073" y="4941168"/>
            <a:ext cx="5220580" cy="450050"/>
          </a:xfrm>
          <a:prstGeom prst="rect">
            <a:avLst/>
          </a:prstGeom>
          <a:solidFill>
            <a:schemeClr val="accent4">
              <a:lumMod val="40000"/>
              <a:lumOff val="60000"/>
            </a:schemeClr>
          </a:solidFill>
          <a:ln w="28575">
            <a:solidFill>
              <a:schemeClr val="accent1"/>
            </a:solidFill>
          </a:ln>
        </p:spPr>
        <p:txBody>
          <a:bodyPr>
            <a:normAutofit fontScale="92500"/>
          </a:bodyPr>
          <a:lstStyle>
            <a:lvl1pPr marL="0" indent="0" algn="l" defTabSz="914400" rtl="0" eaLnBrk="1" latinLnBrk="0" hangingPunct="1">
              <a:spcBef>
                <a:spcPts val="1000"/>
              </a:spcBef>
              <a:spcAft>
                <a:spcPts val="1000"/>
              </a:spcAft>
              <a:buFontTx/>
              <a:buNone/>
              <a:defRPr sz="28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Tx/>
              <a:buNone/>
              <a:defRPr sz="24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Tx/>
              <a:buNone/>
              <a:defRPr sz="20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Tx/>
              <a:buNone/>
              <a:defRPr sz="18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Tx/>
              <a:buNone/>
              <a:defRPr sz="18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None/>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cs-CZ" sz="2400" b="1" dirty="0" smtClean="0"/>
              <a:t>PLATFORMY PRO PŘÍPRAVU VÝZEV</a:t>
            </a:r>
          </a:p>
        </p:txBody>
      </p:sp>
    </p:spTree>
    <p:extLst>
      <p:ext uri="{BB962C8B-B14F-4D97-AF65-F5344CB8AC3E}">
        <p14:creationId xmlns:p14="http://schemas.microsoft.com/office/powerpoint/2010/main" val="19320616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lstStyle/>
          <a:p>
            <a:r>
              <a:rPr lang="cs-CZ" dirty="0" smtClean="0"/>
              <a:t>Evaluace platformy pro přípravu výzev</a:t>
            </a:r>
            <a:endParaRPr lang="cs-CZ" dirty="0"/>
          </a:p>
        </p:txBody>
      </p:sp>
      <p:pic>
        <p:nvPicPr>
          <p:cNvPr id="1026" name="Picture 2" descr="\\praha.mmr.cz\dfs\N\odbor22\odd. 223_EVALUACE\03a_Evaluace NOK\2014–2020\03b_Fungování platforem\06_Výstup\Pro partnerství - word clou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1967880"/>
            <a:ext cx="7056784" cy="38724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779271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lstStyle/>
          <a:p>
            <a:r>
              <a:rPr lang="cs-CZ" dirty="0"/>
              <a:t>Cíl - naplňování partnerského principu</a:t>
            </a:r>
            <a:br>
              <a:rPr lang="cs-CZ" dirty="0"/>
            </a:br>
            <a:endParaRPr lang="cs-CZ" dirty="0"/>
          </a:p>
        </p:txBody>
      </p:sp>
      <p:graphicFrame>
        <p:nvGraphicFramePr>
          <p:cNvPr id="4" name="Diagram 3"/>
          <p:cNvGraphicFramePr/>
          <p:nvPr>
            <p:extLst>
              <p:ext uri="{D42A27DB-BD31-4B8C-83A1-F6EECF244321}">
                <p14:modId xmlns:p14="http://schemas.microsoft.com/office/powerpoint/2010/main" val="1807137732"/>
              </p:ext>
            </p:extLst>
          </p:nvPr>
        </p:nvGraphicFramePr>
        <p:xfrm>
          <a:off x="1524000" y="2348880"/>
          <a:ext cx="5712296" cy="31121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966754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p:txBody>
          <a:bodyPr/>
          <a:lstStyle/>
          <a:p>
            <a:r>
              <a:rPr lang="cs-CZ" dirty="0" smtClean="0"/>
              <a:t>Hl. evaluační otázky</a:t>
            </a:r>
            <a:endParaRPr lang="cs-CZ" dirty="0"/>
          </a:p>
        </p:txBody>
      </p:sp>
      <p:sp>
        <p:nvSpPr>
          <p:cNvPr id="4" name="Zaoblený obdélník 3"/>
          <p:cNvSpPr/>
          <p:nvPr/>
        </p:nvSpPr>
        <p:spPr>
          <a:xfrm>
            <a:off x="467544" y="2264048"/>
            <a:ext cx="8136904" cy="87692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cs-CZ" sz="2400" dirty="0"/>
              <a:t>Jaký je přístup řídících orgánů k organizaci těchto platforem?</a:t>
            </a:r>
          </a:p>
        </p:txBody>
      </p:sp>
      <p:sp>
        <p:nvSpPr>
          <p:cNvPr id="5" name="Zaoblený obdélník 4"/>
          <p:cNvSpPr/>
          <p:nvPr/>
        </p:nvSpPr>
        <p:spPr>
          <a:xfrm>
            <a:off x="467544" y="3501008"/>
            <a:ext cx="8136904" cy="864096"/>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pl-PL" sz="2400" dirty="0"/>
              <a:t>Jaká je role partnerů na platformách?</a:t>
            </a:r>
          </a:p>
        </p:txBody>
      </p:sp>
      <p:sp>
        <p:nvSpPr>
          <p:cNvPr id="6" name="Zaoblený obdélník 5"/>
          <p:cNvSpPr/>
          <p:nvPr/>
        </p:nvSpPr>
        <p:spPr>
          <a:xfrm>
            <a:off x="467544" y="4725144"/>
            <a:ext cx="8136904" cy="864096"/>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pl-PL" sz="2400" dirty="0"/>
              <a:t>Jakým způsobem je na platformách uplatňován partnerský přístup?</a:t>
            </a:r>
          </a:p>
        </p:txBody>
      </p:sp>
    </p:spTree>
    <p:extLst>
      <p:ext uri="{BB962C8B-B14F-4D97-AF65-F5344CB8AC3E}">
        <p14:creationId xmlns:p14="http://schemas.microsoft.com/office/powerpoint/2010/main" val="13032639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Zástupný symbol pro obsah 3"/>
          <p:cNvGraphicFramePr>
            <a:graphicFrameLocks noGrp="1"/>
          </p:cNvGraphicFramePr>
          <p:nvPr>
            <p:ph idx="1"/>
            <p:extLst>
              <p:ext uri="{D42A27DB-BD31-4B8C-83A1-F6EECF244321}">
                <p14:modId xmlns:p14="http://schemas.microsoft.com/office/powerpoint/2010/main" val="3505010811"/>
              </p:ext>
            </p:extLst>
          </p:nvPr>
        </p:nvGraphicFramePr>
        <p:xfrm>
          <a:off x="395288" y="2060575"/>
          <a:ext cx="8291512" cy="410472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Nadpis 2"/>
          <p:cNvSpPr>
            <a:spLocks noGrp="1"/>
          </p:cNvSpPr>
          <p:nvPr>
            <p:ph type="title"/>
          </p:nvPr>
        </p:nvSpPr>
        <p:spPr/>
        <p:txBody>
          <a:bodyPr/>
          <a:lstStyle/>
          <a:p>
            <a:r>
              <a:rPr lang="cs-CZ" dirty="0"/>
              <a:t>Design </a:t>
            </a:r>
            <a:r>
              <a:rPr lang="cs-CZ" dirty="0" smtClean="0"/>
              <a:t>evaluace</a:t>
            </a:r>
            <a:endParaRPr lang="cs-CZ" dirty="0"/>
          </a:p>
        </p:txBody>
      </p:sp>
    </p:spTree>
    <p:extLst>
      <p:ext uri="{BB962C8B-B14F-4D97-AF65-F5344CB8AC3E}">
        <p14:creationId xmlns:p14="http://schemas.microsoft.com/office/powerpoint/2010/main" val="13944644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sah 1"/>
          <p:cNvSpPr>
            <a:spLocks noGrp="1"/>
          </p:cNvSpPr>
          <p:nvPr>
            <p:ph idx="1"/>
          </p:nvPr>
        </p:nvSpPr>
        <p:spPr/>
        <p:txBody>
          <a:bodyPr/>
          <a:lstStyle/>
          <a:p>
            <a:endParaRPr lang="cs-CZ"/>
          </a:p>
        </p:txBody>
      </p:sp>
      <p:sp>
        <p:nvSpPr>
          <p:cNvPr id="3" name="Nadpis 2"/>
          <p:cNvSpPr>
            <a:spLocks noGrp="1"/>
          </p:cNvSpPr>
          <p:nvPr>
            <p:ph type="title"/>
          </p:nvPr>
        </p:nvSpPr>
        <p:spPr/>
        <p:txBody>
          <a:bodyPr/>
          <a:lstStyle/>
          <a:p>
            <a:r>
              <a:rPr lang="cs-CZ" dirty="0" smtClean="0"/>
              <a:t>Schéma </a:t>
            </a:r>
            <a:r>
              <a:rPr lang="cs-CZ" dirty="0" err="1" smtClean="0"/>
              <a:t>fokusních</a:t>
            </a:r>
            <a:r>
              <a:rPr lang="cs-CZ" dirty="0" smtClean="0"/>
              <a:t> skupin</a:t>
            </a:r>
            <a:endParaRPr lang="cs-CZ" dirty="0"/>
          </a:p>
        </p:txBody>
      </p:sp>
      <p:graphicFrame>
        <p:nvGraphicFramePr>
          <p:cNvPr id="5" name="Zástupný symbol pro obsah 3"/>
          <p:cNvGraphicFramePr>
            <a:graphicFrameLocks/>
          </p:cNvGraphicFramePr>
          <p:nvPr>
            <p:extLst>
              <p:ext uri="{D42A27DB-BD31-4B8C-83A1-F6EECF244321}">
                <p14:modId xmlns:p14="http://schemas.microsoft.com/office/powerpoint/2010/main" val="3577277955"/>
              </p:ext>
            </p:extLst>
          </p:nvPr>
        </p:nvGraphicFramePr>
        <p:xfrm>
          <a:off x="323529" y="2060848"/>
          <a:ext cx="8280918" cy="3888431"/>
        </p:xfrm>
        <a:graphic>
          <a:graphicData uri="http://schemas.openxmlformats.org/drawingml/2006/table">
            <a:tbl>
              <a:tblPr/>
              <a:tblGrid>
                <a:gridCol w="504055"/>
                <a:gridCol w="635521"/>
                <a:gridCol w="835689"/>
                <a:gridCol w="993105"/>
                <a:gridCol w="560021"/>
                <a:gridCol w="648072"/>
                <a:gridCol w="1498537"/>
                <a:gridCol w="805694"/>
                <a:gridCol w="805694"/>
                <a:gridCol w="994530"/>
              </a:tblGrid>
              <a:tr h="711611">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cs-CZ" sz="1200" b="1" u="none" strike="noStrike" dirty="0">
                          <a:effectLst/>
                        </a:rPr>
                        <a:t> </a:t>
                      </a:r>
                      <a:endParaRPr lang="cs-CZ" sz="1200" b="1" i="0" u="none" strike="noStrike" dirty="0">
                        <a:solidFill>
                          <a:srgbClr val="FFFFFF"/>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cs-CZ" sz="1400" b="1" u="none" strike="noStrike" dirty="0">
                          <a:effectLst/>
                        </a:rPr>
                        <a:t>ŘO/ ZS</a:t>
                      </a:r>
                      <a:endParaRPr lang="cs-CZ" sz="1400" b="1" i="0" u="none" strike="noStrike" dirty="0">
                        <a:solidFill>
                          <a:srgbClr val="FFFFFF"/>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cs-CZ" sz="1400" b="1" u="none" strike="noStrike" dirty="0" err="1" smtClean="0">
                          <a:effectLst/>
                        </a:rPr>
                        <a:t>Ost.státní</a:t>
                      </a:r>
                      <a:r>
                        <a:rPr lang="cs-CZ" sz="1400" b="1" u="none" strike="noStrike" dirty="0" smtClean="0">
                          <a:effectLst/>
                        </a:rPr>
                        <a:t> </a:t>
                      </a:r>
                      <a:r>
                        <a:rPr lang="cs-CZ" sz="1400" b="1" u="none" strike="noStrike" dirty="0">
                          <a:effectLst/>
                        </a:rPr>
                        <a:t>instituce</a:t>
                      </a:r>
                      <a:endParaRPr lang="cs-CZ" sz="1400" b="1" i="0" u="none" strike="noStrike" dirty="0">
                        <a:solidFill>
                          <a:srgbClr val="FFFFFF"/>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cs-CZ" sz="1400" b="1" u="none" strike="noStrike" dirty="0" err="1" smtClean="0">
                          <a:effectLst/>
                        </a:rPr>
                        <a:t>Implem</a:t>
                      </a:r>
                      <a:r>
                        <a:rPr lang="cs-CZ" sz="1400" b="1" u="none" strike="noStrike" dirty="0" smtClean="0">
                          <a:effectLst/>
                        </a:rPr>
                        <a:t>. </a:t>
                      </a:r>
                      <a:r>
                        <a:rPr lang="cs-CZ" sz="1400" b="1" u="none" strike="noStrike" dirty="0">
                          <a:effectLst/>
                        </a:rPr>
                        <a:t>struktura</a:t>
                      </a:r>
                      <a:endParaRPr lang="cs-CZ" sz="1400" b="1" i="0" u="none" strike="noStrike" dirty="0">
                        <a:solidFill>
                          <a:srgbClr val="FFFFFF"/>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cs-CZ" sz="1400" b="1" u="none" strike="noStrike" dirty="0">
                          <a:effectLst/>
                        </a:rPr>
                        <a:t>NOK</a:t>
                      </a:r>
                      <a:endParaRPr lang="cs-CZ" sz="1400" b="1" i="0" u="none" strike="noStrike" dirty="0">
                        <a:solidFill>
                          <a:srgbClr val="FFFFFF"/>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cs-CZ" sz="1400" b="1" u="none" strike="noStrike" dirty="0">
                          <a:effectLst/>
                        </a:rPr>
                        <a:t>EK</a:t>
                      </a:r>
                      <a:endParaRPr lang="cs-CZ" sz="1400" b="1" i="0" u="none" strike="noStrike" dirty="0">
                        <a:solidFill>
                          <a:srgbClr val="FFFFFF"/>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cs-CZ" sz="1400" b="1" u="none" strike="noStrike" dirty="0">
                          <a:effectLst/>
                        </a:rPr>
                        <a:t>O</a:t>
                      </a:r>
                      <a:r>
                        <a:rPr lang="cs-CZ" sz="1400" b="1" u="none" strike="noStrike" dirty="0" smtClean="0">
                          <a:effectLst/>
                        </a:rPr>
                        <a:t>dborové </a:t>
                      </a:r>
                      <a:r>
                        <a:rPr lang="cs-CZ" sz="1400" b="1" u="none" strike="noStrike" dirty="0">
                          <a:effectLst/>
                        </a:rPr>
                        <a:t>a zájmové </a:t>
                      </a:r>
                      <a:r>
                        <a:rPr lang="cs-CZ" sz="1400" b="1" u="none" strike="noStrike" dirty="0" smtClean="0">
                          <a:effectLst/>
                        </a:rPr>
                        <a:t>sdružení</a:t>
                      </a:r>
                      <a:endParaRPr lang="cs-CZ" sz="1400" b="1" i="0" u="none" strike="noStrike" dirty="0">
                        <a:solidFill>
                          <a:srgbClr val="FFFFFF"/>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cs-CZ" sz="1400" b="1" u="none" strike="noStrike" dirty="0" smtClean="0">
                          <a:effectLst/>
                        </a:rPr>
                        <a:t>Věda </a:t>
                      </a:r>
                      <a:r>
                        <a:rPr lang="cs-CZ" sz="1400" b="1" u="none" strike="noStrike" dirty="0">
                          <a:effectLst/>
                        </a:rPr>
                        <a:t>a výzkum</a:t>
                      </a:r>
                      <a:endParaRPr lang="cs-CZ" sz="1400" b="1" i="0" u="none" strike="noStrike" dirty="0">
                        <a:solidFill>
                          <a:srgbClr val="FFFFFF"/>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cs-CZ" sz="1400" b="1" u="none" strike="noStrike" dirty="0">
                          <a:effectLst/>
                        </a:rPr>
                        <a:t>NGO</a:t>
                      </a:r>
                      <a:endParaRPr lang="cs-CZ" sz="1400" b="1" i="0" u="none" strike="noStrike" dirty="0">
                        <a:solidFill>
                          <a:srgbClr val="FFFFFF"/>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cs-CZ" sz="1400" b="1" u="none" strike="noStrike" dirty="0">
                          <a:effectLst/>
                        </a:rPr>
                        <a:t>R</a:t>
                      </a:r>
                      <a:r>
                        <a:rPr lang="cs-CZ" sz="1400" b="1" u="none" strike="noStrike" dirty="0" smtClean="0">
                          <a:effectLst/>
                        </a:rPr>
                        <a:t>egionální </a:t>
                      </a:r>
                      <a:r>
                        <a:rPr lang="cs-CZ" sz="1400" b="1" u="none" strike="noStrike" dirty="0">
                          <a:effectLst/>
                        </a:rPr>
                        <a:t>partneři</a:t>
                      </a:r>
                      <a:endParaRPr lang="cs-CZ" sz="1400" b="1" i="0" u="none" strike="noStrike" dirty="0">
                        <a:solidFill>
                          <a:srgbClr val="FFFFFF"/>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r h="317682">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cs-CZ" sz="1200" b="1" u="none" strike="noStrike" dirty="0">
                          <a:effectLst/>
                          <a:latin typeface="Calibri" panose="020F0502020204030204" pitchFamily="34" charset="0"/>
                        </a:rPr>
                        <a:t>OPPIK</a:t>
                      </a:r>
                      <a:endParaRPr lang="cs-CZ" sz="1200" b="1" i="0" u="none" strike="noStrike" dirty="0">
                        <a:solidFill>
                          <a:srgbClr val="FFFFFF"/>
                        </a:solidFill>
                        <a:effectLst/>
                        <a:latin typeface="Calibri" panose="020F0502020204030204" pitchFamily="34" charset="0"/>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smtClean="0">
                          <a:effectLst/>
                        </a:rPr>
                        <a:t>IR,D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a:effectLst/>
                        </a:rPr>
                        <a:t>D</a:t>
                      </a:r>
                      <a:endParaRPr lang="cs-CZ" sz="1100" b="0" i="0" u="none" strike="noStrike">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a:effectLst/>
                        </a:rPr>
                        <a:t>D</a:t>
                      </a:r>
                      <a:endParaRPr lang="cs-CZ" sz="1100" b="0" i="0" u="none" strike="noStrike">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a:effectLst/>
                        </a:rPr>
                        <a:t>D</a:t>
                      </a:r>
                      <a:endParaRPr lang="cs-CZ" sz="1100" b="0" i="0" u="none" strike="noStrike">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a:effectLst/>
                        </a:rPr>
                        <a:t>D</a:t>
                      </a:r>
                      <a:endParaRPr lang="cs-CZ" sz="1100" b="0" i="0" u="none" strike="noStrike">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a:effectLst/>
                        </a:rPr>
                        <a:t>D</a:t>
                      </a:r>
                      <a:endParaRPr lang="cs-CZ" sz="1100" b="0" i="0" u="none" strike="noStrike">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a:effectLst/>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b="0" i="0" u="none" strike="noStrike" dirty="0" smtClean="0">
                          <a:solidFill>
                            <a:srgbClr val="000000"/>
                          </a:solidFill>
                          <a:effectLst/>
                          <a:latin typeface="Calibri"/>
                        </a:rPr>
                        <a:t>NR</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a:effectLst/>
                        </a:rPr>
                        <a:t>D</a:t>
                      </a:r>
                      <a:endParaRPr lang="cs-CZ" sz="1100" b="0" i="0" u="none" strike="noStrike">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r h="317682">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cs-CZ" sz="1200" b="1" u="none" strike="noStrike" dirty="0">
                          <a:effectLst/>
                          <a:latin typeface="Calibri" panose="020F0502020204030204" pitchFamily="34" charset="0"/>
                        </a:rPr>
                        <a:t>OP D</a:t>
                      </a:r>
                      <a:endParaRPr lang="cs-CZ" sz="1200" b="1" i="0" u="none" strike="noStrike" dirty="0">
                        <a:solidFill>
                          <a:srgbClr val="FFFFFF"/>
                        </a:solidFill>
                        <a:effectLst/>
                        <a:latin typeface="Calibri" panose="020F0502020204030204" pitchFamily="34" charset="0"/>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smtClean="0">
                          <a:effectLst/>
                        </a:rPr>
                        <a:t>IR, 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a:effectLst/>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a:effectLst/>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a:effectLst/>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a:effectLst/>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a:effectLst/>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smtClean="0">
                          <a:effectLst/>
                        </a:rPr>
                        <a:t>NR</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b="0" i="0" u="none" strike="noStrike" dirty="0" smtClean="0">
                          <a:solidFill>
                            <a:srgbClr val="000000"/>
                          </a:solidFill>
                          <a:effectLst/>
                          <a:latin typeface="Calibri"/>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b="0" i="0" u="none" strike="noStrike" smtClean="0">
                          <a:solidFill>
                            <a:srgbClr val="000000"/>
                          </a:solidFill>
                          <a:effectLst/>
                          <a:latin typeface="Calibri"/>
                        </a:rPr>
                        <a:t>NR</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r h="317682">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algn="l" defTabSz="914400" rtl="0" eaLnBrk="1" fontAlgn="b" latinLnBrk="0" hangingPunct="1"/>
                      <a:r>
                        <a:rPr lang="cs-CZ" sz="1200" b="1" u="none" strike="noStrike" kern="1200" dirty="0" smtClean="0">
                          <a:solidFill>
                            <a:schemeClr val="dk1"/>
                          </a:solidFill>
                          <a:effectLst/>
                          <a:latin typeface="Calibri" panose="020F0502020204030204" pitchFamily="34" charset="0"/>
                          <a:ea typeface="+mn-ea"/>
                          <a:cs typeface="+mn-cs"/>
                        </a:rPr>
                        <a:t>OP ŽP</a:t>
                      </a:r>
                      <a:endParaRPr lang="cs-CZ" sz="1200" b="1" u="none" strike="noStrike" kern="1200" dirty="0">
                        <a:solidFill>
                          <a:schemeClr val="dk1"/>
                        </a:solidFill>
                        <a:effectLst/>
                        <a:latin typeface="Calibri" panose="020F0502020204030204" pitchFamily="34" charset="0"/>
                        <a:ea typeface="+mn-ea"/>
                        <a:cs typeface="+mn-cs"/>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smtClean="0">
                          <a:effectLst/>
                        </a:rPr>
                        <a:t>IR, 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a:effectLst/>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a:effectLst/>
                        </a:rPr>
                        <a:t>D</a:t>
                      </a:r>
                      <a:endParaRPr lang="cs-CZ" sz="1100" b="0" i="0" u="none" strike="noStrike">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a:effectLst/>
                        </a:rPr>
                        <a:t>D</a:t>
                      </a:r>
                      <a:endParaRPr lang="cs-CZ" sz="1100" b="0" i="0" u="none" strike="noStrike">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a:effectLst/>
                        </a:rPr>
                        <a:t>D</a:t>
                      </a:r>
                      <a:endParaRPr lang="cs-CZ" sz="1100" b="0" i="0" u="none" strike="noStrike">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a:effectLst/>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a:effectLst/>
                        </a:rPr>
                        <a:t>D</a:t>
                      </a:r>
                      <a:endParaRPr lang="cs-CZ" sz="1100" b="0" i="0" u="none" strike="noStrike">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a:effectLst/>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a:effectLst/>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r h="317682">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algn="l" defTabSz="914400" rtl="0" eaLnBrk="1" fontAlgn="b" latinLnBrk="0" hangingPunct="1"/>
                      <a:r>
                        <a:rPr lang="cs-CZ" sz="1200" b="1" u="none" strike="noStrike" kern="1200" dirty="0" smtClean="0">
                          <a:solidFill>
                            <a:schemeClr val="dk1"/>
                          </a:solidFill>
                          <a:effectLst/>
                          <a:latin typeface="Calibri" panose="020F0502020204030204" pitchFamily="34" charset="0"/>
                          <a:ea typeface="+mn-ea"/>
                          <a:cs typeface="+mn-cs"/>
                        </a:rPr>
                        <a:t>PRV</a:t>
                      </a:r>
                      <a:endParaRPr lang="cs-CZ" sz="1200" b="1" u="none" strike="noStrike" kern="1200" dirty="0">
                        <a:solidFill>
                          <a:schemeClr val="dk1"/>
                        </a:solidFill>
                        <a:effectLst/>
                        <a:latin typeface="Calibri" panose="020F0502020204030204" pitchFamily="34" charset="0"/>
                        <a:ea typeface="+mn-ea"/>
                        <a:cs typeface="+mn-cs"/>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smtClean="0">
                          <a:effectLst/>
                        </a:rPr>
                        <a:t>IR, 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a:effectLst/>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a:effectLst/>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a:effectLst/>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a:effectLst/>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a:effectLst/>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a:effectLst/>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a:effectLst/>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a:effectLst/>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r h="317682">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cs-CZ" sz="1200" b="1" u="none" strike="noStrike" dirty="0" smtClean="0">
                          <a:effectLst/>
                          <a:latin typeface="Calibri" panose="020F0502020204030204" pitchFamily="34" charset="0"/>
                        </a:rPr>
                        <a:t>OP R</a:t>
                      </a:r>
                      <a:endParaRPr lang="cs-CZ" sz="1200" b="1" i="0" u="none" strike="noStrike" dirty="0">
                        <a:solidFill>
                          <a:srgbClr val="FFFFFF"/>
                        </a:solidFill>
                        <a:effectLst/>
                        <a:latin typeface="Calibri" panose="020F0502020204030204" pitchFamily="34" charset="0"/>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smtClean="0">
                          <a:effectLst/>
                        </a:rPr>
                        <a:t>IR, 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a:effectLst/>
                        </a:rPr>
                        <a:t>D</a:t>
                      </a:r>
                      <a:endParaRPr lang="cs-CZ" sz="1100" b="0" i="0" u="none" strike="noStrike">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a:effectLst/>
                        </a:rPr>
                        <a:t>D</a:t>
                      </a:r>
                      <a:endParaRPr lang="cs-CZ" sz="1100" b="0" i="0" u="none" strike="noStrike">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a:effectLst/>
                        </a:rPr>
                        <a:t>D</a:t>
                      </a:r>
                      <a:endParaRPr lang="cs-CZ" sz="1100" b="0" i="0" u="none" strike="noStrike">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a:effectLst/>
                        </a:rPr>
                        <a:t>D</a:t>
                      </a:r>
                      <a:endParaRPr lang="cs-CZ" sz="1100" b="0" i="0" u="none" strike="noStrike">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a:effectLst/>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a:effectLst/>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b="0" i="0" u="none" strike="noStrike" dirty="0" smtClean="0">
                          <a:solidFill>
                            <a:srgbClr val="000000"/>
                          </a:solidFill>
                          <a:effectLst/>
                          <a:latin typeface="Calibri"/>
                        </a:rPr>
                        <a:t>NR</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a:effectLst/>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r h="317682">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algn="l" defTabSz="914400" rtl="0" eaLnBrk="1" fontAlgn="b" latinLnBrk="0" hangingPunct="1"/>
                      <a:r>
                        <a:rPr lang="cs-CZ" sz="1200" b="1" u="none" strike="noStrike" kern="1200" dirty="0" smtClean="0">
                          <a:solidFill>
                            <a:schemeClr val="dk1"/>
                          </a:solidFill>
                          <a:effectLst/>
                          <a:latin typeface="Calibri" panose="020F0502020204030204" pitchFamily="34" charset="0"/>
                          <a:ea typeface="+mn-ea"/>
                          <a:cs typeface="+mn-cs"/>
                        </a:rPr>
                        <a:t>IROP</a:t>
                      </a:r>
                      <a:endParaRPr lang="cs-CZ" sz="1200" b="1" u="none" strike="noStrike" kern="1200" dirty="0">
                        <a:solidFill>
                          <a:schemeClr val="dk1"/>
                        </a:solidFill>
                        <a:effectLst/>
                        <a:latin typeface="Calibri" panose="020F0502020204030204" pitchFamily="34" charset="0"/>
                        <a:ea typeface="+mn-ea"/>
                        <a:cs typeface="+mn-cs"/>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smtClean="0">
                          <a:effectLst/>
                        </a:rPr>
                        <a:t>IR, 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a:effectLst/>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a:effectLst/>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a:effectLst/>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a:effectLst/>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b="0" i="0" u="none" strike="noStrike" dirty="0" smtClean="0">
                          <a:solidFill>
                            <a:srgbClr val="000000"/>
                          </a:solidFill>
                          <a:effectLst/>
                          <a:latin typeface="Calibri"/>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b="0" i="0" u="none" strike="noStrike" dirty="0" smtClean="0">
                          <a:solidFill>
                            <a:srgbClr val="000000"/>
                          </a:solidFill>
                          <a:effectLst/>
                          <a:latin typeface="Calibri"/>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a:effectLst/>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a:effectLst/>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r h="317682">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marL="0" marR="0" indent="0" algn="l" defTabSz="914400" rtl="0" eaLnBrk="1" fontAlgn="b" latinLnBrk="0" hangingPunct="1">
                        <a:lnSpc>
                          <a:spcPct val="100000"/>
                        </a:lnSpc>
                        <a:spcBef>
                          <a:spcPts val="0"/>
                        </a:spcBef>
                        <a:spcAft>
                          <a:spcPts val="0"/>
                        </a:spcAft>
                        <a:buClrTx/>
                        <a:buSzTx/>
                        <a:buFontTx/>
                        <a:buNone/>
                        <a:tabLst/>
                        <a:defRPr/>
                      </a:pPr>
                      <a:r>
                        <a:rPr lang="cs-CZ" sz="1200" b="1" u="none" strike="noStrike" kern="1200" dirty="0" smtClean="0">
                          <a:solidFill>
                            <a:schemeClr val="dk1"/>
                          </a:solidFill>
                          <a:effectLst/>
                          <a:latin typeface="Calibri" panose="020F0502020204030204" pitchFamily="34" charset="0"/>
                          <a:ea typeface="+mn-ea"/>
                          <a:cs typeface="+mn-cs"/>
                        </a:rPr>
                        <a:t>OP PPR</a:t>
                      </a: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smtClean="0">
                          <a:effectLst/>
                        </a:rPr>
                        <a:t>IR, 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a:effectLst/>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a:effectLst/>
                        </a:rPr>
                        <a:t>D</a:t>
                      </a:r>
                      <a:endParaRPr lang="cs-CZ" sz="1100" b="0" i="0" u="none" strike="noStrike">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a:effectLst/>
                        </a:rPr>
                        <a:t>D</a:t>
                      </a:r>
                      <a:endParaRPr lang="cs-CZ" sz="1100" b="0" i="0" u="none" strike="noStrike">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a:effectLst/>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a:effectLst/>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a:effectLst/>
                        </a:rPr>
                        <a:t>D</a:t>
                      </a:r>
                      <a:endParaRPr lang="cs-CZ" sz="1100" b="0" i="0" u="none" strike="noStrike">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a:effectLst/>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b="0" i="0" u="none" strike="noStrike" dirty="0" smtClean="0">
                          <a:solidFill>
                            <a:schemeClr val="dk1"/>
                          </a:solidFill>
                          <a:effectLst/>
                          <a:latin typeface="+mn-lt"/>
                        </a:rPr>
                        <a:t>NR</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r h="317682">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cs-CZ" sz="1200" b="1" u="none" strike="noStrike" dirty="0" smtClean="0">
                          <a:effectLst/>
                          <a:latin typeface="Calibri" panose="020F0502020204030204" pitchFamily="34" charset="0"/>
                        </a:rPr>
                        <a:t>OP VVV</a:t>
                      </a:r>
                      <a:endParaRPr lang="cs-CZ" sz="1200" b="1" i="0" u="none" strike="noStrike" dirty="0">
                        <a:solidFill>
                          <a:srgbClr val="FFFFFF"/>
                        </a:solidFill>
                        <a:effectLst/>
                        <a:latin typeface="Calibri" panose="020F0502020204030204" pitchFamily="34" charset="0"/>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smtClean="0">
                          <a:effectLst/>
                        </a:rPr>
                        <a:t>IR, 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a:effectLst/>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a:effectLst/>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a:effectLst/>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a:effectLst/>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a:effectLst/>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a:effectLst/>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b="0" i="0" u="none" strike="noStrike" dirty="0" smtClean="0">
                          <a:solidFill>
                            <a:srgbClr val="000000"/>
                          </a:solidFill>
                          <a:effectLst/>
                          <a:latin typeface="Calibri"/>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a:effectLst/>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r h="317682">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cs-CZ" sz="1200" b="1" u="none" strike="noStrike" dirty="0">
                          <a:effectLst/>
                          <a:latin typeface="Calibri" panose="020F0502020204030204" pitchFamily="34" charset="0"/>
                        </a:rPr>
                        <a:t>OP Z</a:t>
                      </a:r>
                      <a:endParaRPr lang="cs-CZ" sz="1200" b="1" i="0" u="none" strike="noStrike" dirty="0">
                        <a:solidFill>
                          <a:srgbClr val="FFFFFF"/>
                        </a:solidFill>
                        <a:effectLst/>
                        <a:latin typeface="Calibri" panose="020F0502020204030204" pitchFamily="34" charset="0"/>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smtClean="0">
                          <a:effectLst/>
                        </a:rPr>
                        <a:t>IR, 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a:effectLst/>
                        </a:rPr>
                        <a:t>D</a:t>
                      </a:r>
                      <a:endParaRPr lang="cs-CZ" sz="1100" b="0" i="0" u="none" strike="noStrike">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a:effectLst/>
                        </a:rPr>
                        <a:t>D</a:t>
                      </a:r>
                      <a:endParaRPr lang="cs-CZ" sz="1100" b="0" i="0" u="none" strike="noStrike">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a:effectLst/>
                        </a:rPr>
                        <a:t>D</a:t>
                      </a:r>
                      <a:endParaRPr lang="cs-CZ" sz="1100" b="0" i="0" u="none" strike="noStrike">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a:effectLst/>
                        </a:rPr>
                        <a:t>D</a:t>
                      </a:r>
                      <a:endParaRPr lang="cs-CZ" sz="1100" b="0" i="0" u="none" strike="noStrike">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a:effectLst/>
                        </a:rPr>
                        <a:t>D</a:t>
                      </a:r>
                      <a:endParaRPr lang="cs-CZ" sz="1100" b="0" i="0" u="none" strike="noStrike">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a:effectLst/>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a:effectLst/>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a:effectLst/>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r h="317682">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l" fontAlgn="b"/>
                      <a:r>
                        <a:rPr lang="cs-CZ" sz="1200" b="1" u="none" strike="noStrike" dirty="0" smtClean="0">
                          <a:effectLst/>
                          <a:latin typeface="Calibri" panose="020F0502020204030204" pitchFamily="34" charset="0"/>
                        </a:rPr>
                        <a:t>OPTP</a:t>
                      </a:r>
                      <a:endParaRPr lang="cs-CZ" sz="1200" b="1" i="0" u="none" strike="noStrike" dirty="0">
                        <a:solidFill>
                          <a:srgbClr val="FFFFFF"/>
                        </a:solidFill>
                        <a:effectLst/>
                        <a:latin typeface="Calibri" panose="020F0502020204030204" pitchFamily="34" charset="0"/>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smtClean="0">
                          <a:effectLst/>
                        </a:rPr>
                        <a:t>IR, 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a:effectLst/>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dirty="0">
                          <a:effectLst/>
                        </a:rPr>
                        <a:t>D</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a:effectLst/>
                        </a:rPr>
                        <a:t>D</a:t>
                      </a:r>
                      <a:endParaRPr lang="cs-CZ" sz="1100" b="0" i="0" u="none" strike="noStrike">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u="none" strike="noStrike">
                          <a:effectLst/>
                        </a:rPr>
                        <a:t>D</a:t>
                      </a:r>
                      <a:endParaRPr lang="cs-CZ" sz="1100" b="0" i="0" u="none" strike="noStrike">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b="0" i="0" u="none" strike="noStrike" dirty="0" smtClean="0">
                          <a:solidFill>
                            <a:schemeClr val="dk1"/>
                          </a:solidFill>
                          <a:effectLst/>
                          <a:latin typeface="+mn-lt"/>
                        </a:rPr>
                        <a:t>NR</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b="0" i="0" u="none" strike="noStrike" dirty="0" smtClean="0">
                          <a:solidFill>
                            <a:schemeClr val="dk1"/>
                          </a:solidFill>
                          <a:effectLst/>
                          <a:latin typeface="+mn-lt"/>
                        </a:rPr>
                        <a:t>NR</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b="0" i="0" u="none" strike="noStrike" dirty="0" smtClean="0">
                          <a:solidFill>
                            <a:srgbClr val="000000"/>
                          </a:solidFill>
                          <a:effectLst/>
                          <a:latin typeface="Calibri"/>
                        </a:rPr>
                        <a:t>NR</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fontAlgn="b"/>
                      <a:r>
                        <a:rPr lang="cs-CZ" sz="1100" b="0" i="0" u="none" strike="noStrike" dirty="0" smtClean="0">
                          <a:solidFill>
                            <a:schemeClr val="dk1"/>
                          </a:solidFill>
                          <a:effectLst/>
                          <a:latin typeface="+mn-lt"/>
                        </a:rPr>
                        <a:t>NR</a:t>
                      </a:r>
                      <a:endParaRPr lang="cs-CZ" sz="1100" b="0" i="0" u="none" strike="noStrike" dirty="0">
                        <a:solidFill>
                          <a:srgbClr val="000000"/>
                        </a:solidFill>
                        <a:effectLst/>
                        <a:latin typeface="Calibri"/>
                      </a:endParaRPr>
                    </a:p>
                  </a:txBody>
                  <a:tcPr marL="0" marR="0" marT="0" marB="0" anchor="b">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bl>
          </a:graphicData>
        </a:graphic>
      </p:graphicFrame>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9569" y="2799234"/>
            <a:ext cx="745555" cy="3168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58753" y="2799234"/>
            <a:ext cx="745555" cy="3168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3" y="2780928"/>
            <a:ext cx="864097" cy="3168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2160" y="2819822"/>
            <a:ext cx="745555" cy="3168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14642" y="2819822"/>
            <a:ext cx="745555" cy="3168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68344" y="2799234"/>
            <a:ext cx="864096" cy="3168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643100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adpis 2"/>
          <p:cNvSpPr>
            <a:spLocks noGrp="1"/>
          </p:cNvSpPr>
          <p:nvPr>
            <p:ph type="title"/>
          </p:nvPr>
        </p:nvSpPr>
        <p:spPr>
          <a:xfrm>
            <a:off x="395536" y="2780928"/>
            <a:ext cx="8291264" cy="504056"/>
          </a:xfrm>
        </p:spPr>
        <p:txBody>
          <a:bodyPr/>
          <a:lstStyle/>
          <a:p>
            <a:pPr algn="ctr"/>
            <a:r>
              <a:rPr lang="cs-CZ" sz="4800" dirty="0" smtClean="0"/>
              <a:t>Předběžné výsledky  </a:t>
            </a:r>
            <a:endParaRPr lang="cs-CZ" sz="4800" dirty="0"/>
          </a:p>
        </p:txBody>
      </p:sp>
      <p:sp>
        <p:nvSpPr>
          <p:cNvPr id="5" name="Nadpis 2"/>
          <p:cNvSpPr txBox="1">
            <a:spLocks/>
          </p:cNvSpPr>
          <p:nvPr/>
        </p:nvSpPr>
        <p:spPr>
          <a:xfrm>
            <a:off x="395536" y="1916832"/>
            <a:ext cx="8291264" cy="504056"/>
          </a:xfrm>
          <a:prstGeom prst="rect">
            <a:avLst/>
          </a:prstGeom>
        </p:spPr>
        <p:txBody>
          <a:bodyPr anchor="t">
            <a:noAutofit/>
          </a:bodyPr>
          <a:lstStyle>
            <a:lvl1pPr algn="l" defTabSz="914400" rtl="0" eaLnBrk="1" latinLnBrk="0" hangingPunct="1">
              <a:spcBef>
                <a:spcPct val="0"/>
              </a:spcBef>
              <a:buNone/>
              <a:defRPr sz="3200" b="1" kern="1200">
                <a:solidFill>
                  <a:srgbClr val="000099"/>
                </a:solidFill>
                <a:latin typeface="Arial" pitchFamily="34" charset="0"/>
                <a:ea typeface="+mj-ea"/>
                <a:cs typeface="Arial" pitchFamily="34" charset="0"/>
              </a:defRPr>
            </a:lvl1pPr>
          </a:lstStyle>
          <a:p>
            <a:pPr algn="ctr"/>
            <a:r>
              <a:rPr lang="cs-CZ" dirty="0" smtClean="0"/>
              <a:t>Evaluace platformy pro přípravu výzev</a:t>
            </a:r>
            <a:endParaRPr lang="cs-CZ" dirty="0"/>
          </a:p>
        </p:txBody>
      </p:sp>
    </p:spTree>
    <p:extLst>
      <p:ext uri="{BB962C8B-B14F-4D97-AF65-F5344CB8AC3E}">
        <p14:creationId xmlns:p14="http://schemas.microsoft.com/office/powerpoint/2010/main" val="4183600802"/>
      </p:ext>
    </p:extLst>
  </p:cSld>
  <p:clrMapOvr>
    <a:masterClrMapping/>
  </p:clrMapOvr>
  <p:timing>
    <p:tnLst>
      <p:par>
        <p:cTn id="1" dur="indefinite" restart="never" nodeType="tmRoot"/>
      </p:par>
    </p:tnLst>
  </p:timing>
</p:sld>
</file>

<file path=ppt/theme/theme1.xml><?xml version="1.0" encoding="utf-8"?>
<a:theme xmlns:a="http://schemas.openxmlformats.org/drawingml/2006/main" name="MMR_OPTP_NOK_klas">
  <a:themeElements>
    <a:clrScheme name="Barvy MMR">
      <a:dk1>
        <a:sysClr val="windowText" lastClr="000000"/>
      </a:dk1>
      <a:lt1>
        <a:sysClr val="window" lastClr="FFFFFF"/>
      </a:lt1>
      <a:dk2>
        <a:srgbClr val="262626"/>
      </a:dk2>
      <a:lt2>
        <a:srgbClr val="EEECE1"/>
      </a:lt2>
      <a:accent1>
        <a:srgbClr val="000099"/>
      </a:accent1>
      <a:accent2>
        <a:srgbClr val="00AF3F"/>
      </a:accent2>
      <a:accent3>
        <a:srgbClr val="F9E300"/>
      </a:accent3>
      <a:accent4>
        <a:srgbClr val="E21C18"/>
      </a:accent4>
      <a:accent5>
        <a:srgbClr val="24A7AF"/>
      </a:accent5>
      <a:accent6>
        <a:srgbClr val="868686"/>
      </a:accent6>
      <a:hlink>
        <a:srgbClr val="00AF3F"/>
      </a:hlink>
      <a:folHlink>
        <a:srgbClr val="868686"/>
      </a:folHlink>
    </a:clrScheme>
    <a:fontScheme name="Office – klasické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3071</TotalTime>
  <Words>1423</Words>
  <Application>Microsoft Office PowerPoint</Application>
  <PresentationFormat>Předvádění na obrazovce (4:3)</PresentationFormat>
  <Paragraphs>332</Paragraphs>
  <Slides>28</Slides>
  <Notes>28</Notes>
  <HiddenSlides>0</HiddenSlides>
  <MMClips>0</MMClips>
  <ScaleCrop>false</ScaleCrop>
  <HeadingPairs>
    <vt:vector size="4" baseType="variant">
      <vt:variant>
        <vt:lpstr>Motiv</vt:lpstr>
      </vt:variant>
      <vt:variant>
        <vt:i4>1</vt:i4>
      </vt:variant>
      <vt:variant>
        <vt:lpstr>Nadpisy snímků</vt:lpstr>
      </vt:variant>
      <vt:variant>
        <vt:i4>28</vt:i4>
      </vt:variant>
    </vt:vector>
  </HeadingPairs>
  <TitlesOfParts>
    <vt:vector size="29" baseType="lpstr">
      <vt:lpstr>MMR_OPTP_NOK_klas</vt:lpstr>
      <vt:lpstr>Evaluace vybraných nástrojů JMP</vt:lpstr>
      <vt:lpstr>2014-2020:  důraz na posílení strategického plánování, zvýšení efektivity systému řízení a dosahování cílů a výsledků</vt:lpstr>
      <vt:lpstr>CÍLE JMP</vt:lpstr>
      <vt:lpstr>Evaluace platformy pro přípravu výzev</vt:lpstr>
      <vt:lpstr>Cíl - naplňování partnerského principu </vt:lpstr>
      <vt:lpstr>Hl. evaluační otázky</vt:lpstr>
      <vt:lpstr>Design evaluace</vt:lpstr>
      <vt:lpstr>Schéma fokusních skupin</vt:lpstr>
      <vt:lpstr>Předběžné výsledky  </vt:lpstr>
      <vt:lpstr>Partnerství je na dobré cestě… </vt:lpstr>
      <vt:lpstr>Pro přípravu výzvy využívají ŘO kromě oficiálních nástrojů JMP i další PS nebo bilaterální jednání</vt:lpstr>
      <vt:lpstr>Účel platformy ze strany tvůrce metodik nebyl jasný → každý ŘO si to uchopil jinak</vt:lpstr>
      <vt:lpstr>Typy platforem se liší podle účelu, který mají naplňovat. </vt:lpstr>
      <vt:lpstr>Problémová je otázka odpovědnosti za výzvu…</vt:lpstr>
      <vt:lpstr>… a odpovědnosti za složitost procesů.</vt:lpstr>
      <vt:lpstr>Překážky a nefunkční prvky</vt:lpstr>
      <vt:lpstr>Evaluace synergií a komplementarit </vt:lpstr>
      <vt:lpstr>O čem byla evaluace synergií a komplementarit?</vt:lpstr>
      <vt:lpstr>       Co jsme zjišťovali?   </vt:lpstr>
      <vt:lpstr>Posilování partnerské spolupráce má dopad i na koordinaci S/K</vt:lpstr>
      <vt:lpstr>Nastavený proces S/K vazeb je dostatečný „až moc“… </vt:lpstr>
      <vt:lpstr>Počáteční idea a účel S/K se postupně vytrácí…</vt:lpstr>
      <vt:lpstr>Komunikace mezi MMR-NOK a ŘO je problematická</vt:lpstr>
      <vt:lpstr>ŘO nechápou dostatečně účel S/K</vt:lpstr>
      <vt:lpstr>Prezentace aplikace PowerPoint</vt:lpstr>
      <vt:lpstr>Poučení pro příště z obou evaluací </vt:lpstr>
      <vt:lpstr>Námět na diskusi </vt:lpstr>
      <vt:lpstr>Děkujeme za spolupráci evaluace@mmr.cz</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Vaner Lukáš</dc:creator>
  <cp:lastModifiedBy>Jana Drlíková</cp:lastModifiedBy>
  <cp:revision>302</cp:revision>
  <cp:lastPrinted>2016-10-17T13:55:18Z</cp:lastPrinted>
  <dcterms:created xsi:type="dcterms:W3CDTF">2014-02-26T13:27:39Z</dcterms:created>
  <dcterms:modified xsi:type="dcterms:W3CDTF">2016-11-07T15:13:44Z</dcterms:modified>
</cp:coreProperties>
</file>